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440" autoAdjust="0"/>
    <p:restoredTop sz="91310" autoAdjust="0"/>
  </p:normalViewPr>
  <p:slideViewPr>
    <p:cSldViewPr snapToGrid="0">
      <p:cViewPr varScale="1">
        <p:scale>
          <a:sx n="100" d="100"/>
          <a:sy n="100" d="100"/>
        </p:scale>
        <p:origin x="948" y="48"/>
      </p:cViewPr>
      <p:guideLst>
        <p:guide orient="horz" pos="2152"/>
        <p:guide pos="3839"/>
      </p:guideLst>
    </p:cSldViewPr>
  </p:slideViewPr>
  <p:notesTextViewPr>
    <p:cViewPr>
      <p:scale>
        <a:sx n="80" d="100"/>
        <a:sy n="8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presProps" Target="presProps.xml"  /><Relationship Id="rId44" Type="http://schemas.openxmlformats.org/officeDocument/2006/relationships/viewProps" Target="viewProps.xml"  /><Relationship Id="rId45" Type="http://schemas.openxmlformats.org/officeDocument/2006/relationships/theme" Target="theme/theme1.xml"  /><Relationship Id="rId46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안녕하십니까</a:t>
            </a:r>
            <a:endParaRPr lang="ko-KR" altLang="en-US"/>
          </a:p>
          <a:p>
            <a:pPr>
              <a:defRPr/>
            </a:pPr>
            <a:r>
              <a:rPr lang="ko-KR" altLang="en-US"/>
              <a:t>저희는 외국인 밀집도에 따른 필요인프라 및 유치방법 제안을 주제로 발표할 데이터 마이닝4조 발표자 최민석입니다.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아까 보여드렸던 체류목적에 대한 외국인 인구수 그래프입니다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영주권은 한국말에 대한 시험을 보고 시험을 통과하기 때문에 한국말에 능통하기 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떄문에 유학 방문취업 결혼이민을 기준으로 분석하였습니다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23</a:t>
            </a:r>
            <a:r>
              <a:rPr lang="ko-KR" altLang="en-US"/>
              <a:t>개의 구를 비교해보았고 비교군은 가장많은 목적으로 입국했던 결혼이민</a:t>
            </a:r>
            <a:r>
              <a:rPr lang="en-US" altLang="ko-KR"/>
              <a:t>,</a:t>
            </a:r>
            <a:r>
              <a:rPr lang="ko-KR" altLang="en-US"/>
              <a:t>방문취업</a:t>
            </a:r>
            <a:r>
              <a:rPr lang="en-US" altLang="ko-KR"/>
              <a:t>,</a:t>
            </a:r>
            <a:r>
              <a:rPr lang="ko-KR" altLang="en-US"/>
              <a:t>유학을 기준으로 그래프를 제작했습니다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보시면 유학과 방문취업을 목적으로 거주하는 외국인들은 일부구만 있는 한편 결혼이민을 목적으로 거주하는 외국인들은 고르게 분포되있는걸 볼 수 있습니다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보시면 결혼이민은 구로구와 영등포구를 제외한 나머지 구에서는 고른 분포를 보여줍니다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위에 그래프와 다르게 방문취업을 목적으로 입국한 외국인들은 구로구와 영등포 금천구에 많이 위치해 있는걸 알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마찬가지로 유학도 비슷한 분포를 나타냅니다</a:t>
            </a:r>
            <a:r>
              <a:rPr lang="en-US" altLang="ko-KR"/>
              <a:t>.</a:t>
            </a:r>
            <a:r>
              <a:rPr lang="ko-KR" altLang="en-US"/>
              <a:t> 동대문구 성북구 서대문구 광진구 종로구를 제외한 나머지 구에서는 비슷한 분포도를 보여줍니다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보여드린 그래프를 바탕으로 지도에 밀집도를 표시해보았습니다</a:t>
            </a:r>
            <a:endParaRPr lang="ko-KR" altLang="en-US"/>
          </a:p>
          <a:p>
            <a:pPr>
              <a:defRPr/>
            </a:pPr>
            <a:r>
              <a:rPr lang="ko-KR" altLang="en-US"/>
              <a:t>또한 지원센터를 마커로 찍어서 표시했습니다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하지만 문제는 고루게 분포되있으나 접근성이 어렵다는 것입니다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그래서 저희는 지하철로 이동이 가능한 거리를 고려하여 지원센터 입지구축에 대해 분석했습니다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저희가 생각한 지도로 분석하여 생각하였을 때 현재 가장 인프라가 구축되어 있지 않은 구 </a:t>
            </a:r>
            <a:r>
              <a:rPr lang="en-US" altLang="ko-KR"/>
              <a:t>7</a:t>
            </a:r>
            <a:r>
              <a:rPr lang="ko-KR" altLang="en-US"/>
              <a:t>개를 뽑았습니다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기준은 인구 밀도에 비해서 지원센터가 가장 없는 구입니다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설명드린 지도에 분포도따라서 저희가 분석한 동별 인구 분포입니다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동대문구에서는 유학생 인구가 가장 많이 분포되어있었습니다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용산구로 외국인 근로자</a:t>
            </a:r>
            <a:r>
              <a:rPr lang="en-US" altLang="ko-KR"/>
              <a:t>,</a:t>
            </a:r>
            <a:r>
              <a:rPr lang="ko-KR" altLang="en-US"/>
              <a:t> 결혼이민자가 고르게 분표되있었고 유학생이 가장 적습니다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관악구는 외국인근로자와 유학생의 인구가 많았습니다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분석개요</a:t>
            </a:r>
            <a:endParaRPr lang="ko-KR" altLang="en-US"/>
          </a:p>
          <a:p>
            <a:pPr>
              <a:defRPr/>
            </a:pPr>
            <a:r>
              <a:rPr lang="ko-KR" altLang="en-US"/>
              <a:t>분석과정</a:t>
            </a:r>
            <a:endParaRPr lang="ko-KR" altLang="en-US"/>
          </a:p>
          <a:p>
            <a:pPr>
              <a:defRPr/>
            </a:pPr>
            <a:r>
              <a:rPr lang="ko-KR" altLang="en-US"/>
              <a:t>데이터분석</a:t>
            </a:r>
            <a:endParaRPr lang="ko-KR" altLang="en-US"/>
          </a:p>
          <a:p>
            <a:pPr>
              <a:defRPr/>
            </a:pPr>
            <a:r>
              <a:rPr lang="ko-KR" altLang="en-US"/>
              <a:t>입지선정</a:t>
            </a:r>
            <a:endParaRPr lang="ko-KR" altLang="en-US"/>
          </a:p>
          <a:p>
            <a:pPr>
              <a:defRPr/>
            </a:pPr>
            <a:r>
              <a:rPr lang="ko-KR" altLang="en-US"/>
              <a:t>활용방안으로 나눠 설명하겠습니다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구로구에서는 외국인근로자가 가장 많았습니다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서대문구는 유학생이 가장 많았습니다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광진구에서는 유학생과 외국인근로자가 많았습니다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이를 토대로 최적의 입지을 분석하였습니다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외국인 근로자들이 많은 지역은 일자리 센터를 우선 배치</a:t>
            </a:r>
            <a:endParaRPr lang="ko-KR" altLang="en-US"/>
          </a:p>
          <a:p>
            <a:pPr>
              <a:defRPr/>
            </a:pPr>
            <a:r>
              <a:rPr lang="ko-KR" altLang="en-US"/>
              <a:t>결혼이민자와 외국인 근로자가 많은지역은 언어문제 해결을 위해 어학당 센터를 우선배치</a:t>
            </a:r>
            <a:endParaRPr lang="ko-KR" altLang="en-US"/>
          </a:p>
          <a:p>
            <a:pPr>
              <a:defRPr/>
            </a:pPr>
            <a:r>
              <a:rPr lang="ko-KR" altLang="en-US"/>
              <a:t>유학생이 많은 지역은 서류처리 및 다양한 문제를 해결할 수있는 지원센터를 우선배치</a:t>
            </a:r>
            <a:endParaRPr lang="ko-KR" altLang="en-US"/>
          </a:p>
          <a:p>
            <a:pPr>
              <a:defRPr/>
            </a:pPr>
            <a:r>
              <a:rPr lang="ko-KR" altLang="en-US"/>
              <a:t>뿐만 아니라 국가별 많은 인구에 따른 필요한 언어통역사들을 배치할 수 도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저희가 직접 최적의 좌표 구해 보았습니다</a:t>
            </a:r>
            <a:r>
              <a:rPr lang="en-US" altLang="ko-KR"/>
              <a:t>.</a:t>
            </a:r>
            <a:r>
              <a:rPr lang="ko-KR" altLang="en-US"/>
              <a:t> 방법은 아까 말씀드린대로</a:t>
            </a:r>
            <a:endParaRPr lang="ko-KR" altLang="en-US"/>
          </a:p>
          <a:p>
            <a:pPr>
              <a:defRPr/>
            </a:pPr>
            <a:r>
              <a:rPr lang="ko-KR" altLang="en-US"/>
              <a:t>외국인 대상 인프라가 부족한 구를 선정하여, 해당 구역 내에서 외국인이 가장 많이 거주하는 3개 동을 골라내여</a:t>
            </a:r>
            <a:endParaRPr lang="ko-KR" altLang="en-US"/>
          </a:p>
          <a:p>
            <a:pPr>
              <a:defRPr/>
            </a:pPr>
            <a:r>
              <a:rPr lang="ko-KR" altLang="en-US"/>
              <a:t>해당 3개 동의 위치를 기반으로 위도 및 경도의 평균값을 계산하여 중심 위치를 도출하였습니다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이후 중심 위치에서 가장 가까운 지하철역을 찾아내고, 그 사이의 평균 위치를 인프라 유치에 최적화된 위치로 선정하여</a:t>
            </a:r>
            <a:endParaRPr lang="ko-KR" altLang="en-US"/>
          </a:p>
          <a:p>
            <a:pPr>
              <a:defRPr/>
            </a:pPr>
            <a:r>
              <a:rPr lang="ko-KR" altLang="en-US"/>
              <a:t>핑크색으로 최적의 위치를 표시했습니다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동대문구의 최적의 위치는 회기동 아래정도의 위치했습니다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해당 위치는 유학생이 많으므로 외국인 지원센터 구축하는 해야합니다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광진구</a:t>
            </a:r>
            <a:endParaRPr lang="ko-KR" altLang="en-US"/>
          </a:p>
          <a:p>
            <a:pPr>
              <a:defRPr/>
            </a:pPr>
            <a:r>
              <a:rPr lang="ko-KR" altLang="en-US"/>
              <a:t>해당지역은 외국인근로자와 유학생이 고루 분포되있으므로 외국인 지원센터와 어학당 센터에 대한 인프라가 구축해야합니다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서대문구</a:t>
            </a:r>
            <a:endParaRPr lang="ko-KR" altLang="en-US"/>
          </a:p>
          <a:p>
            <a:pPr>
              <a:defRPr/>
            </a:pPr>
            <a:r>
              <a:rPr lang="ko-KR" altLang="en-US"/>
              <a:t>유학생이 많으므로 외국인 지원센터 인프라 구축 해야합니다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관악구</a:t>
            </a:r>
            <a:endParaRPr lang="ko-KR" altLang="en-US"/>
          </a:p>
          <a:p>
            <a:pPr>
              <a:defRPr/>
            </a:pPr>
            <a:r>
              <a:rPr lang="ko-KR" altLang="en-US"/>
              <a:t>외국인근로자가 많으므로 일자리 지원센터와 어학당의 인프라를 구축해야합니다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구로구</a:t>
            </a:r>
            <a:endParaRPr lang="ko-KR" altLang="en-US"/>
          </a:p>
          <a:p>
            <a:pPr>
              <a:defRPr/>
            </a:pPr>
            <a:r>
              <a:rPr lang="ko-KR" altLang="en-US"/>
              <a:t>외국인 근로자가 많으므로 일자리 지원센터와 어학당 인프라를 구축해야합니다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용산구</a:t>
            </a:r>
            <a:endParaRPr lang="ko-KR" altLang="en-US"/>
          </a:p>
          <a:p>
            <a:pPr>
              <a:defRPr/>
            </a:pPr>
            <a:r>
              <a:rPr lang="ko-KR" altLang="en-US"/>
              <a:t>외국인 근로자</a:t>
            </a:r>
            <a:r>
              <a:rPr lang="en-US" altLang="ko-KR"/>
              <a:t>,</a:t>
            </a:r>
            <a:r>
              <a:rPr lang="ko-KR" altLang="en-US"/>
              <a:t> 결혼이민자가 고르게 분포되있으므로 어학당을 구축해야합니다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학교에서 외국인들을 맞주치신적 있으신가요</a:t>
            </a:r>
            <a:r>
              <a:rPr lang="en-US" altLang="ko-KR"/>
              <a:t>?</a:t>
            </a:r>
            <a:endParaRPr lang="en-US" altLang="ko-KR"/>
          </a:p>
          <a:p>
            <a:pPr>
              <a:defRPr/>
            </a:pPr>
            <a:r>
              <a:rPr lang="ko-KR" altLang="en-US"/>
              <a:t>학교에서도 쉽게 마주칠만큼이나 한국에서는 외국인이 많은데요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보이시는 그래프에서처럼 외국인들이 점점 한국에서 거주 및 관광을 목적으로 오는  외국인들이 실제로 증가하고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유입되는 외국인에 따라서 필요한 인프라가 필요할 것이라고 생각했습니다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저희는 서울에 있는 외국인을 타켓으로 삼아 조사하였습니다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먼저 서울의 외국인 인구수를 보면 코로나 떄문에 입국이 안되는 </a:t>
            </a:r>
            <a:r>
              <a:rPr lang="en-US" altLang="ko-KR"/>
              <a:t>2020</a:t>
            </a:r>
            <a:r>
              <a:rPr lang="ko-KR" altLang="en-US"/>
              <a:t>년을 제외하고 </a:t>
            </a:r>
            <a:r>
              <a:rPr lang="en-US" altLang="ko-KR"/>
              <a:t>2021</a:t>
            </a:r>
            <a:r>
              <a:rPr lang="ko-KR" altLang="en-US"/>
              <a:t>년부터 인구수가 년이 갈수록 증가하고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또한 이 그림은 서울에 있는 외국인 주민 지원시설입니다</a:t>
            </a:r>
            <a:r>
              <a:rPr lang="en-US" altLang="ko-KR"/>
              <a:t>.</a:t>
            </a:r>
            <a:r>
              <a:rPr lang="ko-KR" altLang="en-US"/>
              <a:t> 보시면 아시겠지만 많은 외국인에 비해 외국인 인구수 대비 부족한 인프라를 보여줍니다</a:t>
            </a:r>
            <a:r>
              <a:rPr lang="en-US" altLang="ko-KR"/>
              <a:t>.</a:t>
            </a:r>
            <a:r>
              <a:rPr lang="ko-KR" altLang="en-US"/>
              <a:t> 서울엔 총 </a:t>
            </a:r>
            <a:r>
              <a:rPr lang="en-US" altLang="ko-KR"/>
              <a:t>15</a:t>
            </a:r>
            <a:r>
              <a:rPr lang="ko-KR" altLang="en-US"/>
              <a:t>개의 지원시설밖에 존재하지 않습니다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머신러닝으로 분석한 결과 비슷한 부분에 마커가 찍힌걸 확인할 수 있었습니다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마지막으로 인프라 구축시 얻을 수 있는 기대효과를 적어보았습니다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기본적인 생활권 보장으로 인해 외국인 거주가 편해지고</a:t>
            </a:r>
            <a:r>
              <a:rPr lang="en-US" altLang="ko-KR"/>
              <a:t>,</a:t>
            </a:r>
            <a:r>
              <a:rPr lang="ko-KR" altLang="en-US"/>
              <a:t> 이에 따라 노동력 해소</a:t>
            </a:r>
            <a:r>
              <a:rPr lang="en-US" altLang="ko-KR"/>
              <a:t>,</a:t>
            </a:r>
            <a:r>
              <a:rPr lang="ko-KR" altLang="en-US"/>
              <a:t> 시장경제활성화</a:t>
            </a:r>
            <a:r>
              <a:rPr lang="en-US" altLang="ko-KR"/>
              <a:t>,</a:t>
            </a:r>
            <a:r>
              <a:rPr lang="ko-KR" altLang="en-US"/>
              <a:t> 외국인 거주 유지</a:t>
            </a:r>
            <a:r>
              <a:rPr lang="en-US" altLang="ko-KR"/>
              <a:t>,</a:t>
            </a:r>
            <a:r>
              <a:rPr lang="ko-KR" altLang="en-US"/>
              <a:t> 국가이미지 상승을 기대해볼 수 있습니다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보완점으로는 데이터가 너무 많아서 서울만 타겟으로 했기 때문에 지방지역의 인프라 구축제안은 하지 못한점과 좌표로 찍어보았을 때 산같은 지을 수 없는 부분에 지어지는 부분을 고려 못한점이 아쉽습니다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이상으로 발표 마치겠습니다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국제 이주 증가와 유학</a:t>
            </a:r>
            <a:r>
              <a:rPr lang="en-US" altLang="ko-KR"/>
              <a:t>,</a:t>
            </a:r>
            <a:r>
              <a:rPr lang="ko-KR" altLang="en-US"/>
              <a:t>취업</a:t>
            </a:r>
            <a:r>
              <a:rPr lang="en-US" altLang="ko-KR"/>
              <a:t>,</a:t>
            </a:r>
            <a:r>
              <a:rPr lang="ko-KR" altLang="en-US"/>
              <a:t>결혼 등 많은 외국인들이 다양한 목적을 가지고 대한민국에 거주하는데요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많은 외국인들이 있는 반면에 부족한 인프라로 불편을 겪는 외국인들이 많았습니다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저희가 조사한 외국인들의 주된 불편은 언어소통으로 인한 불편이었습니다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또한 전문가의 의견처럼 언어는 필수적이며</a:t>
            </a:r>
            <a:r>
              <a:rPr lang="en-US" altLang="ko-KR"/>
              <a:t>,</a:t>
            </a:r>
            <a:r>
              <a:rPr lang="ko-KR" altLang="en-US"/>
              <a:t> 우리 지역에 정착할 수 있는 인프라를 구축해야한다고 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이 처럼 많은 외국인들이 거주하기 떄문에 인구수와 비례한 필요한 인프라를 제안해야 하는 상황이라고 생각합니다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그렇기 때문에 저희는 다음과 같이 필요성을 느끼는 외국인들을 위해</a:t>
            </a:r>
            <a:endParaRPr lang="ko-KR" altLang="en-US"/>
          </a:p>
          <a:p>
            <a:pPr>
              <a:defRPr/>
            </a:pPr>
            <a:r>
              <a:rPr lang="ko-KR" altLang="en-US"/>
              <a:t>외국인 밀도가 높은곳에 적절한 인프라를 제안하려고 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ko-KR"/>
              <a:t>1. 외국인 불만해소로 인한 외국인거주 유지</a:t>
            </a:r>
            <a:r>
              <a:rPr lang="ko-KR" altLang="en-US"/>
              <a:t>할 수 있고</a:t>
            </a:r>
            <a:endParaRPr lang="ko-KR" altLang="en-US"/>
          </a:p>
          <a:p>
            <a:pPr>
              <a:defRPr/>
            </a:pPr>
            <a:r>
              <a:rPr lang="ko-KR" altLang="ko-KR"/>
              <a:t>2. 해당지역 시장 활성화에 기여할 가능성이 높</a:t>
            </a:r>
            <a:r>
              <a:rPr lang="ko-KR" altLang="en-US"/>
              <a:t>아집니다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ko-KR"/>
              <a:t>3. 외국인주민으로 인한 노동자 부족 해소,(결혼이주</a:t>
            </a:r>
            <a:r>
              <a:rPr lang="ko-KR" altLang="en-US"/>
              <a:t>로 인한 </a:t>
            </a:r>
            <a:r>
              <a:rPr lang="ko-KR" altLang="ko-KR"/>
              <a:t>생산가능인구)</a:t>
            </a:r>
            <a:r>
              <a:rPr lang="ko-KR" altLang="en-US"/>
              <a:t> 증가 될 것입니다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ko-KR" altLang="ko-KR"/>
              <a:t> </a:t>
            </a:r>
            <a:endParaRPr lang="ko-KR" altLang="ko-KR"/>
          </a:p>
          <a:p>
            <a:pPr>
              <a:defRPr/>
            </a:pPr>
            <a:r>
              <a:rPr lang="ko-KR" altLang="ko-KR"/>
              <a:t>4. 더 나아가 </a:t>
            </a:r>
            <a:r>
              <a:rPr lang="ko-KR" altLang="en-US"/>
              <a:t>외국에서의 대한민국을 바라보는</a:t>
            </a:r>
            <a:r>
              <a:rPr lang="ko-KR" altLang="ko-KR"/>
              <a:t> 이미지 상승 효과까지 볼 수 있음</a:t>
            </a:r>
            <a:endParaRPr lang="ko-KR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저희의 최종목적은 다음과 같습니다</a:t>
            </a:r>
            <a:endParaRPr lang="ko-KR" altLang="en-US"/>
          </a:p>
          <a:p>
            <a:pPr>
              <a:defRPr/>
            </a:pPr>
            <a:r>
              <a:rPr lang="ko-KR" altLang="en-US"/>
              <a:t>인구 밀집 지역별로 목적에 맞는 필요한 인프라를 조사하여 필요한  인프라를 구축하는 것입니다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여기서 저희가 말하는 인프라는 외국인 지원센터</a:t>
            </a:r>
            <a:r>
              <a:rPr lang="en-US" altLang="ko-KR"/>
              <a:t>,</a:t>
            </a:r>
            <a:r>
              <a:rPr lang="ko-KR" altLang="en-US"/>
              <a:t> 통역사 필요지역 지원제안</a:t>
            </a:r>
            <a:r>
              <a:rPr lang="en-US" altLang="ko-KR"/>
              <a:t>,</a:t>
            </a:r>
            <a:r>
              <a:rPr lang="ko-KR" altLang="en-US"/>
              <a:t> 어학당 센터</a:t>
            </a:r>
            <a:r>
              <a:rPr lang="en-US" altLang="ko-KR"/>
              <a:t>,</a:t>
            </a:r>
            <a:r>
              <a:rPr lang="ko-KR" altLang="en-US"/>
              <a:t> 일자리 센터입니다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다음과 같이 외국인관련 데이터셋과 서울지역 기본 인프라에 대해서 데이터를 수집하였습니다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데이터 전처리를 하여 외국인 인구 밀도 </a:t>
            </a:r>
            <a:r>
              <a:rPr lang="en-US" altLang="ko-KR"/>
              <a:t>/</a:t>
            </a:r>
            <a:r>
              <a:rPr lang="ko-KR" altLang="en-US"/>
              <a:t> 외국인 인프라를 조사하였고</a:t>
            </a:r>
            <a:endParaRPr lang="ko-KR" altLang="en-US"/>
          </a:p>
          <a:p>
            <a:pPr>
              <a:defRPr/>
            </a:pPr>
            <a:r>
              <a:rPr lang="ko-KR" altLang="en-US"/>
              <a:t>데이터 분석을 통해 적절한 위치를 분석하여 마지막에는 입국 목절별로 인프라 구축 제안을 완성하였습니다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분석부분에 자세히 말하자면</a:t>
            </a:r>
            <a:r>
              <a:rPr lang="ko-KR" altLang="ko-KR"/>
              <a:t> </a:t>
            </a:r>
            <a:endParaRPr lang="ko-KR" altLang="ko-KR"/>
          </a:p>
          <a:p>
            <a:pPr>
              <a:defRPr/>
            </a:pPr>
            <a:r>
              <a:rPr lang="ko-KR" altLang="ko-KR"/>
              <a:t>이 중에서 외국인 대상 인프라가 부족한 구를 선정하여, </a:t>
            </a:r>
            <a:endParaRPr lang="ko-KR" altLang="ko-KR"/>
          </a:p>
          <a:p>
            <a:pPr>
              <a:defRPr/>
            </a:pPr>
            <a:r>
              <a:rPr lang="ko-KR" altLang="ko-KR"/>
              <a:t>해당 구역 내에서 외국인이 가장 많이 거주하는 3개 동을 골라내었습니다.</a:t>
            </a:r>
            <a:endParaRPr lang="ko-KR" altLang="ko-KR"/>
          </a:p>
          <a:p>
            <a:pPr>
              <a:defRPr/>
            </a:pPr>
            <a:r>
              <a:rPr lang="ko-KR" altLang="ko-KR"/>
              <a:t>해당 3개 동의 위치를 기반으로 위도 및 경도의 평균값을 계산하여 중심 위치를 도출하였습니다. </a:t>
            </a:r>
            <a:endParaRPr lang="ko-KR" altLang="ko-KR"/>
          </a:p>
          <a:p>
            <a:pPr>
              <a:defRPr/>
            </a:pPr>
            <a:r>
              <a:rPr lang="ko-KR" altLang="ko-KR"/>
              <a:t>또한 중심 위치에서 가장 가까운 지하철역을 찾아내고, 그 사이의 평균 위치를 인프라 유치에 최적화된 위치로 선정</a:t>
            </a:r>
            <a:r>
              <a:rPr lang="ko-KR" altLang="en-US"/>
              <a:t>하여 분석을 진행하였습니다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또한 K-means 사용하여 분석하여 서울시 구역내 인접역의 거리, 인원수를 목적변수로 하여 최적의 좌표를 탐색 하였습니다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먼저 외국인 국가별 비율입니다</a:t>
            </a:r>
            <a:r>
              <a:rPr lang="en-US" altLang="ko-KR"/>
              <a:t>.</a:t>
            </a:r>
            <a:r>
              <a:rPr lang="ko-KR" altLang="en-US"/>
              <a:t> 다양한 국가의 외국인들이 살고 있는걸 볼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그 중 중국인과 한국계 중국인이 압도적으로 많았고 베트남인</a:t>
            </a:r>
            <a:r>
              <a:rPr lang="en-US" altLang="ko-KR"/>
              <a:t>,</a:t>
            </a:r>
            <a:r>
              <a:rPr lang="ko-KR" altLang="en-US"/>
              <a:t>미국인</a:t>
            </a:r>
            <a:r>
              <a:rPr lang="en-US" altLang="ko-KR"/>
              <a:t>,</a:t>
            </a:r>
            <a:r>
              <a:rPr lang="ko-KR" altLang="en-US"/>
              <a:t>일본인</a:t>
            </a:r>
            <a:r>
              <a:rPr lang="en-US" altLang="ko-KR"/>
              <a:t>,</a:t>
            </a:r>
            <a:r>
              <a:rPr lang="ko-KR" altLang="en-US"/>
              <a:t>몽골인</a:t>
            </a:r>
            <a:r>
              <a:rPr lang="en-US" altLang="ko-KR"/>
              <a:t>,</a:t>
            </a:r>
            <a:r>
              <a:rPr lang="ko-KR" altLang="en-US"/>
              <a:t>타이완인이 다음으로 많았습니다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이것은 지도로 표시한 서울의 외국인 인구 밀도입니다</a:t>
            </a:r>
            <a:r>
              <a:rPr lang="en-US" altLang="ko-KR"/>
              <a:t>.</a:t>
            </a:r>
            <a:r>
              <a:rPr lang="ko-KR" altLang="en-US"/>
              <a:t> 자세히 그래프로 보여드리겠습니다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7.png"  /><Relationship Id="rId4" Type="http://schemas.openxmlformats.org/officeDocument/2006/relationships/image" Target="../media/image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jpe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3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3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8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8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8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8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8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hyperlink" Target="https://www.ntoday.co.kr/news/articleView.html?idxno=98735" TargetMode="External" /><Relationship Id="rId5" Type="http://schemas.openxmlformats.org/officeDocument/2006/relationships/hyperlink" Target="https://www.youtube.com/watch?v=ywSLJXN7NGM" TargetMode="External" /><Relationship Id="rId6" Type="http://schemas.openxmlformats.org/officeDocument/2006/relationships/hyperlink" Target="https://www.dailymedi.com/news/news_view.php?wr_id=823472" TargetMode="External" /><Relationship Id="rId7" Type="http://schemas.openxmlformats.org/officeDocument/2006/relationships/hyperlink" Target="https://www.ohmynews.com/NWS_Web/View/at_pg.aspx?CNTN_CD=A0002879619" TargetMode="External" /><Relationship Id="rId8" Type="http://schemas.openxmlformats.org/officeDocument/2006/relationships/hyperlink" Target="https://www.data.go.kr/" TargetMode="External" /><Relationship Id="rId9" Type="http://schemas.openxmlformats.org/officeDocument/2006/relationships/hyperlink" Target="https://data.seoul.go.kr/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8.png"  /><Relationship Id="rId11" Type="http://schemas.openxmlformats.org/officeDocument/2006/relationships/image" Target="../media/image16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17.png"  /><Relationship Id="rId5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harpenSoften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6632257" y="6046395"/>
            <a:ext cx="4321494" cy="54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>
                <a:latin typeface="+mj-lt"/>
              </a:rPr>
              <a:t>박원석·임채윤·최민석</a:t>
            </a:r>
            <a:endParaRPr lang="ko-KR" altLang="en-US" sz="3000">
              <a:latin typeface="+mj-lt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432435" y="76200"/>
            <a:ext cx="11327130" cy="4465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700">
                <a:latin typeface="+mn-ea"/>
              </a:rPr>
              <a:t>[         ]</a:t>
            </a:r>
            <a:endParaRPr lang="en-US" altLang="ko-KR" sz="28700">
              <a:latin typeface="+mn-ea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480185" y="1677274"/>
            <a:ext cx="9222105" cy="1911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000" b="1">
                <a:solidFill>
                  <a:schemeClr val="dk1"/>
                </a:solidFill>
                <a:latin typeface="+mj-lt"/>
              </a:rPr>
              <a:t>외국인 밀집도에 따른 필요 </a:t>
            </a:r>
            <a:endParaRPr lang="ko-KR" altLang="en-US" sz="6000" b="1">
              <a:solidFill>
                <a:schemeClr val="dk1"/>
              </a:solidFill>
              <a:latin typeface="+mj-lt"/>
            </a:endParaRPr>
          </a:p>
          <a:p>
            <a:pPr algn="ctr">
              <a:defRPr/>
            </a:pPr>
            <a:r>
              <a:rPr lang="ko-KR" altLang="en-US" sz="6000" b="1">
                <a:solidFill>
                  <a:schemeClr val="dk1"/>
                </a:solidFill>
                <a:latin typeface="+mj-lt"/>
              </a:rPr>
              <a:t>인프라 및 유치방법 제안</a:t>
            </a:r>
            <a:endParaRPr lang="ko-KR" altLang="en-US" sz="6000" b="1">
              <a:solidFill>
                <a:schemeClr val="dk1"/>
              </a:solidFill>
              <a:latin typeface="+mj-lt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5138738" y="4988720"/>
            <a:ext cx="7053262" cy="92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500">
                <a:latin typeface="+mj-lt"/>
              </a:rPr>
              <a:t>데이터 마이닝</a:t>
            </a:r>
            <a:r>
              <a:rPr lang="en-US" altLang="ko-KR" sz="5500">
                <a:latin typeface="+mj-lt"/>
              </a:rPr>
              <a:t>_4</a:t>
            </a:r>
            <a:r>
              <a:rPr lang="ko-KR" altLang="en-US" sz="5500">
                <a:latin typeface="+mj-lt"/>
              </a:rPr>
              <a:t>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37672" y="2977812"/>
            <a:ext cx="3716656" cy="90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 b="1">
                <a:solidFill>
                  <a:schemeClr val="bg1"/>
                </a:solidFill>
                <a:latin typeface="+mj-ea"/>
                <a:ea typeface="+mj-ea"/>
              </a:rPr>
              <a:t>데이터 분석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23585" y="3422159"/>
            <a:ext cx="544829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39796" y="6445229"/>
            <a:ext cx="2252203" cy="412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89" name=""/>
          <p:cNvSpPr txBox="1"/>
          <p:nvPr/>
        </p:nvSpPr>
        <p:spPr>
          <a:xfrm>
            <a:off x="981725" y="1323758"/>
            <a:ext cx="5114275" cy="3602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grpSp>
        <p:nvGrpSpPr>
          <p:cNvPr id="98" name=""/>
          <p:cNvGrpSpPr/>
          <p:nvPr/>
        </p:nvGrpSpPr>
        <p:grpSpPr>
          <a:xfrm rot="0">
            <a:off x="244423" y="990591"/>
            <a:ext cx="6219902" cy="4765736"/>
            <a:chOff x="711148" y="723891"/>
            <a:chExt cx="6219902" cy="4765736"/>
          </a:xfrm>
        </p:grpSpPr>
        <p:pic>
          <p:nvPicPr>
            <p:cNvPr id="94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11148" y="1368372"/>
              <a:ext cx="4044461" cy="4121255"/>
            </a:xfrm>
            <a:prstGeom prst="rect">
              <a:avLst/>
            </a:prstGeom>
          </p:spPr>
        </p:pic>
        <p:pic>
          <p:nvPicPr>
            <p:cNvPr id="95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803750" y="1830093"/>
              <a:ext cx="2127300" cy="3197812"/>
            </a:xfrm>
            <a:prstGeom prst="rect">
              <a:avLst/>
            </a:prstGeom>
          </p:spPr>
        </p:pic>
        <p:pic>
          <p:nvPicPr>
            <p:cNvPr id="96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74688" y="723891"/>
              <a:ext cx="4324423" cy="1028717"/>
            </a:xfrm>
            <a:prstGeom prst="rect">
              <a:avLst/>
            </a:prstGeom>
          </p:spPr>
        </p:pic>
      </p:grpSp>
      <p:sp>
        <p:nvSpPr>
          <p:cNvPr id="100" name=""/>
          <p:cNvSpPr/>
          <p:nvPr/>
        </p:nvSpPr>
        <p:spPr>
          <a:xfrm>
            <a:off x="8264469" y="1350679"/>
            <a:ext cx="2958703" cy="381000"/>
          </a:xfrm>
          <a:prstGeom prst="rect">
            <a:avLst/>
          </a:prstGeom>
          <a:solidFill>
            <a:srgbClr val="3057b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/>
              <a:t>다양한 국가거주</a:t>
            </a:r>
            <a:endParaRPr lang="ko-KR" altLang="en-US" sz="1900" b="1"/>
          </a:p>
        </p:txBody>
      </p:sp>
      <p:sp>
        <p:nvSpPr>
          <p:cNvPr id="101" name=""/>
          <p:cNvSpPr/>
          <p:nvPr/>
        </p:nvSpPr>
        <p:spPr>
          <a:xfrm>
            <a:off x="8278755" y="1749199"/>
            <a:ext cx="2930128" cy="3849120"/>
          </a:xfrm>
          <a:prstGeom prst="rect">
            <a:avLst/>
          </a:prstGeom>
          <a:solidFill>
            <a:srgbClr val="dfe6f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solidFill>
                  <a:schemeClr val="dk1"/>
                </a:solidFill>
              </a:rPr>
              <a:t>중국인</a:t>
            </a:r>
            <a:endParaRPr lang="ko-KR" altLang="en-US" sz="19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9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900" b="1">
                <a:solidFill>
                  <a:schemeClr val="dk1"/>
                </a:solidFill>
              </a:rPr>
              <a:t>베트남인</a:t>
            </a:r>
            <a:endParaRPr lang="ko-KR" altLang="en-US" sz="19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9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900" b="1">
                <a:solidFill>
                  <a:schemeClr val="dk1"/>
                </a:solidFill>
              </a:rPr>
              <a:t>미국인</a:t>
            </a:r>
            <a:endParaRPr lang="ko-KR" altLang="en-US" sz="19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9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900" b="1">
                <a:solidFill>
                  <a:schemeClr val="dk1"/>
                </a:solidFill>
              </a:rPr>
              <a:t>일본</a:t>
            </a:r>
            <a:endParaRPr lang="ko-KR" altLang="en-US" sz="19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9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900" b="1">
                <a:solidFill>
                  <a:schemeClr val="dk1"/>
                </a:solidFill>
              </a:rPr>
              <a:t>몽골</a:t>
            </a:r>
            <a:endParaRPr lang="ko-KR" altLang="en-US" sz="19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9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900" b="1">
                <a:solidFill>
                  <a:schemeClr val="dk1"/>
                </a:solidFill>
              </a:rPr>
              <a:t>타이완</a:t>
            </a:r>
            <a:endParaRPr lang="ko-KR" altLang="en-US" sz="1900" b="1">
              <a:solidFill>
                <a:schemeClr val="dk1"/>
              </a:solidFill>
            </a:endParaRPr>
          </a:p>
        </p:txBody>
      </p:sp>
      <p:sp>
        <p:nvSpPr>
          <p:cNvPr id="102" name=""/>
          <p:cNvSpPr/>
          <p:nvPr/>
        </p:nvSpPr>
        <p:spPr>
          <a:xfrm>
            <a:off x="6728732" y="3095625"/>
            <a:ext cx="1238250" cy="81642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10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455475"/>
            <a:ext cx="6801994" cy="4994310"/>
          </a:xfrm>
          <a:prstGeom prst="rect">
            <a:avLst/>
          </a:prstGeom>
        </p:spPr>
      </p:pic>
      <p:sp>
        <p:nvSpPr>
          <p:cNvPr id="102" name=""/>
          <p:cNvSpPr txBox="1"/>
          <p:nvPr/>
        </p:nvSpPr>
        <p:spPr>
          <a:xfrm>
            <a:off x="7048502" y="2095499"/>
            <a:ext cx="1564820" cy="3600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영주권 취득</a:t>
            </a:r>
            <a:endParaRPr lang="ko-KR" altLang="en-US" b="1"/>
          </a:p>
        </p:txBody>
      </p:sp>
      <p:sp>
        <p:nvSpPr>
          <p:cNvPr id="103" name=""/>
          <p:cNvSpPr txBox="1"/>
          <p:nvPr/>
        </p:nvSpPr>
        <p:spPr>
          <a:xfrm>
            <a:off x="6837588" y="3755571"/>
            <a:ext cx="1864180" cy="90977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/>
              <a:t>유학</a:t>
            </a:r>
            <a:endParaRPr lang="ko-KR" altLang="en-US" b="1"/>
          </a:p>
          <a:p>
            <a:pPr algn="ctr">
              <a:defRPr/>
            </a:pPr>
            <a:r>
              <a:rPr lang="ko-KR" altLang="en-US" b="1"/>
              <a:t>방문취업</a:t>
            </a:r>
            <a:endParaRPr lang="ko-KR" altLang="en-US" b="1"/>
          </a:p>
          <a:p>
            <a:pPr algn="ctr">
              <a:defRPr/>
            </a:pPr>
            <a:r>
              <a:rPr lang="ko-KR" altLang="en-US" b="1"/>
              <a:t>결혼이민</a:t>
            </a:r>
            <a:endParaRPr lang="ko-KR" altLang="en-US" b="1"/>
          </a:p>
        </p:txBody>
      </p:sp>
      <p:sp>
        <p:nvSpPr>
          <p:cNvPr id="106" name=""/>
          <p:cNvSpPr/>
          <p:nvPr/>
        </p:nvSpPr>
        <p:spPr>
          <a:xfrm>
            <a:off x="8688162" y="1789339"/>
            <a:ext cx="1469572" cy="90487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 txBox="1"/>
          <p:nvPr/>
        </p:nvSpPr>
        <p:spPr>
          <a:xfrm>
            <a:off x="10423070" y="2102303"/>
            <a:ext cx="1768930" cy="3654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한국말 능통</a:t>
            </a:r>
            <a:endParaRPr lang="ko-KR" altLang="en-US" b="1"/>
          </a:p>
        </p:txBody>
      </p:sp>
      <p:sp>
        <p:nvSpPr>
          <p:cNvPr id="111" name=""/>
          <p:cNvSpPr/>
          <p:nvPr/>
        </p:nvSpPr>
        <p:spPr>
          <a:xfrm>
            <a:off x="8707212" y="3697061"/>
            <a:ext cx="1469572" cy="90487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" name=""/>
          <p:cNvSpPr txBox="1"/>
          <p:nvPr/>
        </p:nvSpPr>
        <p:spPr>
          <a:xfrm>
            <a:off x="10556420" y="3976007"/>
            <a:ext cx="1768930" cy="36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언어 불편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-304915"/>
            <a:ext cx="12192000" cy="7100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36716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4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800048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89" name=""/>
          <p:cNvSpPr txBox="1"/>
          <p:nvPr/>
        </p:nvSpPr>
        <p:spPr>
          <a:xfrm>
            <a:off x="981725" y="1323758"/>
            <a:ext cx="5114275" cy="3602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8089444" y="3020785"/>
            <a:ext cx="1088571" cy="81642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 txBox="1"/>
          <p:nvPr/>
        </p:nvSpPr>
        <p:spPr>
          <a:xfrm>
            <a:off x="9150804" y="2507252"/>
            <a:ext cx="3041196" cy="184376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300" b="1"/>
              <a:t>골고루 분포되있으나 </a:t>
            </a:r>
            <a:endParaRPr lang="ko-KR" altLang="en-US" sz="2300" b="1"/>
          </a:p>
          <a:p>
            <a:pPr algn="ctr">
              <a:defRPr/>
            </a:pPr>
            <a:r>
              <a:rPr lang="ko-KR" altLang="en-US" sz="2300" b="1"/>
              <a:t>접근성이 어려움</a:t>
            </a:r>
            <a:endParaRPr lang="ko-KR" altLang="en-US" sz="2300" b="1"/>
          </a:p>
          <a:p>
            <a:pPr algn="ctr">
              <a:defRPr/>
            </a:pPr>
            <a:endParaRPr lang="ko-KR" altLang="en-US" sz="2300" b="1"/>
          </a:p>
          <a:p>
            <a:pPr algn="ctr">
              <a:defRPr/>
            </a:pPr>
            <a:r>
              <a:rPr lang="ko-KR" altLang="en-US" sz="2300" b="1"/>
              <a:t>지하철로 이동이 </a:t>
            </a:r>
            <a:endParaRPr lang="ko-KR" altLang="en-US" sz="2300" b="1"/>
          </a:p>
          <a:p>
            <a:pPr algn="ctr">
              <a:defRPr/>
            </a:pPr>
            <a:r>
              <a:rPr lang="ko-KR" altLang="en-US" sz="2300" b="1"/>
              <a:t>가능하다면</a:t>
            </a:r>
            <a:r>
              <a:rPr lang="en-US" altLang="ko-KR" sz="2300" b="1"/>
              <a:t>?</a:t>
            </a:r>
            <a:endParaRPr lang="en-US" altLang="ko-KR" sz="2300" b="1"/>
          </a:p>
        </p:txBody>
      </p:sp>
      <p:sp>
        <p:nvSpPr>
          <p:cNvPr id="105" name=""/>
          <p:cNvSpPr/>
          <p:nvPr/>
        </p:nvSpPr>
        <p:spPr>
          <a:xfrm>
            <a:off x="2286000" y="4578804"/>
            <a:ext cx="1002847" cy="1107622"/>
          </a:xfrm>
          <a:prstGeom prst="donut">
            <a:avLst>
              <a:gd name="adj" fmla="val 5468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"/>
          <p:cNvSpPr/>
          <p:nvPr/>
        </p:nvSpPr>
        <p:spPr>
          <a:xfrm>
            <a:off x="3668487" y="431347"/>
            <a:ext cx="2136321" cy="2041071"/>
          </a:xfrm>
          <a:prstGeom prst="donut">
            <a:avLst>
              <a:gd name="adj" fmla="val 5468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"/>
          <p:cNvSpPr/>
          <p:nvPr/>
        </p:nvSpPr>
        <p:spPr>
          <a:xfrm>
            <a:off x="4271282" y="2408464"/>
            <a:ext cx="2136321" cy="2041071"/>
          </a:xfrm>
          <a:prstGeom prst="donut">
            <a:avLst>
              <a:gd name="adj" fmla="val 5468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30489"/>
            <a:ext cx="12192000" cy="6027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92098" y="490242"/>
            <a:ext cx="980517" cy="5746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accent6"/>
                </a:solidFill>
              </a:rPr>
              <a:t>목차</a:t>
            </a:r>
            <a:endParaRPr lang="ko-KR" altLang="en-US" sz="3200" b="1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8368" y="674907"/>
            <a:ext cx="2422647" cy="3899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6"/>
                </a:solidFill>
              </a:rPr>
              <a:t>a table of contents</a:t>
            </a:r>
            <a:endParaRPr lang="ko-KR" altLang="en-US" sz="2000" b="1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12198" y="1294391"/>
            <a:ext cx="2160617" cy="6944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accent6"/>
                </a:solidFill>
              </a:rPr>
              <a:t>분석개요</a:t>
            </a:r>
            <a:endParaRPr lang="ko-KR" altLang="en-US" sz="4000" b="1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4600" y="1246631"/>
            <a:ext cx="3497254" cy="10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600">
                <a:solidFill>
                  <a:schemeClr val="accent6"/>
                </a:solidFill>
              </a:rPr>
              <a:t>O </a:t>
            </a:r>
            <a:r>
              <a:rPr lang="ko-KR" altLang="en-US" sz="2000" b="1" spc="600">
                <a:solidFill>
                  <a:schemeClr val="accent6"/>
                </a:solidFill>
              </a:rPr>
              <a:t>분석 배경</a:t>
            </a:r>
            <a:endParaRPr lang="ko-KR" altLang="en-US" sz="2000" b="1" spc="600">
              <a:solidFill>
                <a:schemeClr val="accent6"/>
              </a:solidFill>
            </a:endParaRPr>
          </a:p>
          <a:p>
            <a:pPr lvl="0">
              <a:defRPr/>
            </a:pPr>
            <a:r>
              <a:rPr lang="en-US" altLang="ko-KR" sz="2000" b="1" spc="600">
                <a:solidFill>
                  <a:schemeClr val="accent6"/>
                </a:solidFill>
              </a:rPr>
              <a:t>O</a:t>
            </a:r>
            <a:r>
              <a:rPr lang="ko-KR" altLang="en-US" sz="2000" b="1" spc="600">
                <a:solidFill>
                  <a:schemeClr val="accent6"/>
                </a:solidFill>
              </a:rPr>
              <a:t> 분석목적 및 필요성</a:t>
            </a:r>
            <a:endParaRPr lang="ko-KR" altLang="en-US" sz="2000" b="1" spc="600">
              <a:solidFill>
                <a:schemeClr val="accent6"/>
              </a:solidFill>
            </a:endParaRPr>
          </a:p>
          <a:p>
            <a:pPr lvl="0">
              <a:defRPr/>
            </a:pPr>
            <a:r>
              <a:rPr lang="en-US" altLang="ko-KR" sz="2000" b="1" spc="600">
                <a:solidFill>
                  <a:schemeClr val="accent6"/>
                </a:solidFill>
              </a:rPr>
              <a:t>O</a:t>
            </a:r>
            <a:r>
              <a:rPr lang="ko-KR" altLang="en-US" sz="2000" b="1" spc="600">
                <a:solidFill>
                  <a:schemeClr val="accent6"/>
                </a:solidFill>
              </a:rPr>
              <a:t> 최종목적</a:t>
            </a:r>
            <a:endParaRPr lang="ko-KR" altLang="en-US" sz="2000" b="1" spc="60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82411" y="2369226"/>
            <a:ext cx="2161829" cy="6959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accent6"/>
                </a:solidFill>
              </a:rPr>
              <a:t>분석과정</a:t>
            </a:r>
            <a:endParaRPr lang="ko-KR" altLang="en-US" sz="4000" b="1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9070" y="2512685"/>
            <a:ext cx="4226059" cy="695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600">
                <a:solidFill>
                  <a:schemeClr val="accent6"/>
                </a:solidFill>
              </a:rPr>
              <a:t> O</a:t>
            </a:r>
            <a:r>
              <a:rPr lang="ko-KR" altLang="en-US" sz="2000" b="1" spc="600">
                <a:solidFill>
                  <a:schemeClr val="accent6"/>
                </a:solidFill>
              </a:rPr>
              <a:t> 데이터 활용계획</a:t>
            </a:r>
            <a:endParaRPr lang="en-US" altLang="ko-KR" sz="2000" b="1" spc="600">
              <a:solidFill>
                <a:schemeClr val="accent6"/>
              </a:solidFill>
            </a:endParaRPr>
          </a:p>
          <a:p>
            <a:pPr lvl="0">
              <a:defRPr/>
            </a:pPr>
            <a:endParaRPr lang="ko-KR" altLang="en-US" sz="2000" b="1" spc="600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17039" y="3422337"/>
            <a:ext cx="2648170" cy="7000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accent6"/>
                </a:solidFill>
              </a:rPr>
              <a:t>데이터분석</a:t>
            </a:r>
            <a:endParaRPr lang="ko-KR" altLang="en-US" sz="4000" b="1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1664" y="4449477"/>
            <a:ext cx="2163439" cy="7000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accent6"/>
                </a:solidFill>
              </a:rPr>
              <a:t>입지선정</a:t>
            </a:r>
            <a:endParaRPr lang="ko-KR" altLang="en-US" sz="4000" b="1">
              <a:solidFill>
                <a:schemeClr val="accent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95519" y="4586594"/>
            <a:ext cx="2377746" cy="3950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600">
                <a:solidFill>
                  <a:schemeClr val="accent6"/>
                </a:solidFill>
              </a:rPr>
              <a:t>O</a:t>
            </a:r>
            <a:r>
              <a:rPr lang="ko-KR" altLang="en-US" sz="2000" b="1" spc="600">
                <a:solidFill>
                  <a:schemeClr val="accent6"/>
                </a:solidFill>
              </a:rPr>
              <a:t> 인프라 제안</a:t>
            </a:r>
            <a:endParaRPr lang="ko-KR" altLang="en-US" sz="2000" b="1" spc="60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95535" y="6602223"/>
            <a:ext cx="2186526" cy="215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accent6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6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6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accent6"/>
              </a:solidFill>
              <a:latin typeface="Arial"/>
              <a:cs typeface="Arial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1338393" y="5522650"/>
            <a:ext cx="2162997" cy="7002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accent6"/>
                </a:solidFill>
              </a:rPr>
              <a:t>활용방안</a:t>
            </a:r>
            <a:endParaRPr lang="ko-KR" altLang="en-US" sz="4000" b="1">
              <a:solidFill>
                <a:schemeClr val="accent6"/>
              </a:solidFill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698364" y="5441223"/>
            <a:ext cx="1906883" cy="10052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600">
                <a:solidFill>
                  <a:schemeClr val="accent6"/>
                </a:solidFill>
              </a:rPr>
              <a:t>O</a:t>
            </a:r>
            <a:r>
              <a:rPr lang="ko-KR" altLang="en-US" sz="2000" b="1" spc="600">
                <a:solidFill>
                  <a:schemeClr val="accent6"/>
                </a:solidFill>
              </a:rPr>
              <a:t> 기대효과</a:t>
            </a:r>
            <a:endParaRPr lang="ko-KR" altLang="en-US" sz="2000" b="1" spc="600">
              <a:solidFill>
                <a:schemeClr val="accent6"/>
              </a:solidFill>
            </a:endParaRPr>
          </a:p>
          <a:p>
            <a:pPr lvl="0">
              <a:defRPr/>
            </a:pPr>
            <a:r>
              <a:rPr lang="en-US" altLang="ko-KR" sz="2000" b="1" spc="600">
                <a:solidFill>
                  <a:schemeClr val="accent6"/>
                </a:solidFill>
              </a:rPr>
              <a:t>O </a:t>
            </a:r>
            <a:r>
              <a:rPr lang="ko-KR" altLang="en-US" sz="2000" b="1" spc="600">
                <a:solidFill>
                  <a:schemeClr val="accent6"/>
                </a:solidFill>
              </a:rPr>
              <a:t>보완점</a:t>
            </a:r>
            <a:endParaRPr lang="ko-KR" altLang="en-US" sz="2000" b="1" spc="600">
              <a:solidFill>
                <a:schemeClr val="accent6"/>
              </a:solidFill>
            </a:endParaRPr>
          </a:p>
          <a:p>
            <a:pPr lvl="0">
              <a:defRPr/>
            </a:pPr>
            <a:r>
              <a:rPr lang="en-US" altLang="ko-KR" sz="2000" b="1" spc="600">
                <a:solidFill>
                  <a:schemeClr val="accent6"/>
                </a:solidFill>
              </a:rPr>
              <a:t>O </a:t>
            </a:r>
            <a:r>
              <a:rPr lang="ko-KR" altLang="en-US" sz="2000" b="1" spc="600">
                <a:solidFill>
                  <a:schemeClr val="accent6"/>
                </a:solidFill>
              </a:rPr>
              <a:t>시사점</a:t>
            </a:r>
            <a:endParaRPr lang="ko-KR" altLang="en-US" sz="2000" b="1" spc="600">
              <a:solidFill>
                <a:schemeClr val="accent6"/>
              </a:solidFill>
            </a:endParaRPr>
          </a:p>
        </p:txBody>
      </p:sp>
      <p:sp>
        <p:nvSpPr>
          <p:cNvPr id="33" name="TextBox 25"/>
          <p:cNvSpPr txBox="1"/>
          <p:nvPr/>
        </p:nvSpPr>
        <p:spPr>
          <a:xfrm>
            <a:off x="4529070" y="3552825"/>
            <a:ext cx="2924309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600">
                <a:solidFill>
                  <a:schemeClr val="accent6"/>
                </a:solidFill>
              </a:rPr>
              <a:t> O </a:t>
            </a:r>
            <a:r>
              <a:rPr lang="ko-KR" altLang="en-US" sz="2000" b="1" spc="600">
                <a:solidFill>
                  <a:schemeClr val="accent6"/>
                </a:solidFill>
              </a:rPr>
              <a:t>핵심지표 분석</a:t>
            </a:r>
            <a:endParaRPr lang="ko-KR" altLang="en-US" sz="2000" b="1" spc="600">
              <a:solidFill>
                <a:schemeClr val="accent6"/>
              </a:solidFill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84283" y="6483341"/>
            <a:ext cx="2198192" cy="349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9049"/>
            <a:ext cx="12192000" cy="683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350"/>
            <a:ext cx="12192000" cy="6692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57150"/>
            <a:ext cx="12192000" cy="6800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106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30274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지표분석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625349" y="2977113"/>
            <a:ext cx="4941301" cy="907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 b="1">
                <a:solidFill>
                  <a:schemeClr val="bg1"/>
                </a:solidFill>
                <a:latin typeface="+mj-ea"/>
                <a:ea typeface="+mj-ea"/>
              </a:rPr>
              <a:t>입지선정제안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23585" y="3422159"/>
            <a:ext cx="544829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39796" y="6445229"/>
            <a:ext cx="2252203" cy="412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249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입지선정제안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25702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인프라 제한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91" name=""/>
          <p:cNvSpPr txBox="1"/>
          <p:nvPr/>
        </p:nvSpPr>
        <p:spPr>
          <a:xfrm>
            <a:off x="8797018" y="884464"/>
            <a:ext cx="1374321" cy="361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97" name=""/>
          <p:cNvSpPr/>
          <p:nvPr/>
        </p:nvSpPr>
        <p:spPr>
          <a:xfrm>
            <a:off x="849086" y="2224767"/>
            <a:ext cx="2449286" cy="240846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/>
              <a:t>외국인</a:t>
            </a:r>
            <a:endParaRPr lang="ko-KR" altLang="en-US" sz="2500" b="1"/>
          </a:p>
          <a:p>
            <a:pPr algn="ctr">
              <a:defRPr/>
            </a:pPr>
            <a:r>
              <a:rPr lang="ko-KR" altLang="en-US" sz="2500" b="1"/>
              <a:t>인구 밀집 지역</a:t>
            </a:r>
            <a:endParaRPr lang="ko-KR" altLang="en-US" sz="2500" b="1"/>
          </a:p>
          <a:p>
            <a:pPr algn="ctr">
              <a:defRPr/>
            </a:pPr>
            <a:r>
              <a:rPr lang="ko-KR" altLang="en-US" sz="2500" b="1"/>
              <a:t>입국 목적</a:t>
            </a:r>
            <a:endParaRPr lang="ko-KR" altLang="en-US" sz="2500" b="1"/>
          </a:p>
        </p:txBody>
      </p:sp>
      <p:sp>
        <p:nvSpPr>
          <p:cNvPr id="98" name=""/>
          <p:cNvSpPr/>
          <p:nvPr/>
        </p:nvSpPr>
        <p:spPr>
          <a:xfrm>
            <a:off x="4544456" y="2246795"/>
            <a:ext cx="2410154" cy="236440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 b="1"/>
              <a:t>간편한 </a:t>
            </a:r>
            <a:endParaRPr lang="ko-KR" altLang="en-US" sz="2500" b="1"/>
          </a:p>
          <a:p>
            <a:pPr algn="ctr">
              <a:defRPr/>
            </a:pPr>
            <a:r>
              <a:rPr lang="ko-KR" altLang="en-US" sz="2500" b="1"/>
              <a:t>이동수단</a:t>
            </a:r>
            <a:endParaRPr lang="ko-KR" altLang="en-US" sz="2500" b="1"/>
          </a:p>
        </p:txBody>
      </p:sp>
      <p:sp>
        <p:nvSpPr>
          <p:cNvPr id="99" name=""/>
          <p:cNvSpPr/>
          <p:nvPr/>
        </p:nvSpPr>
        <p:spPr>
          <a:xfrm>
            <a:off x="7379137" y="3109231"/>
            <a:ext cx="1472309" cy="74163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9168703" y="2349953"/>
            <a:ext cx="2468128" cy="236440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 b="1"/>
              <a:t>최적의 위치</a:t>
            </a:r>
            <a:endParaRPr lang="ko-KR" altLang="en-US" sz="2500" b="1"/>
          </a:p>
          <a:p>
            <a:pPr algn="ctr">
              <a:defRPr/>
            </a:pPr>
            <a:r>
              <a:rPr lang="ko-KR" altLang="en-US" sz="2500" b="1"/>
              <a:t>선정</a:t>
            </a:r>
            <a:endParaRPr lang="ko-KR" altLang="en-US" sz="2500" b="1"/>
          </a:p>
        </p:txBody>
      </p:sp>
      <p:sp>
        <p:nvSpPr>
          <p:cNvPr id="102" name=""/>
          <p:cNvSpPr/>
          <p:nvPr/>
        </p:nvSpPr>
        <p:spPr>
          <a:xfrm>
            <a:off x="3290714" y="2809874"/>
            <a:ext cx="1260875" cy="1307032"/>
          </a:xfrm>
          <a:prstGeom prst="mathPlus">
            <a:avLst>
              <a:gd name="adj1" fmla="val 2352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249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입지선정제안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25702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인프라 제한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89" name=""/>
          <p:cNvSpPr txBox="1"/>
          <p:nvPr/>
        </p:nvSpPr>
        <p:spPr>
          <a:xfrm>
            <a:off x="1000125" y="1204232"/>
            <a:ext cx="3524250" cy="3654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외국인 </a:t>
            </a:r>
            <a:endParaRPr lang="ko-KR" altLang="en-US"/>
          </a:p>
        </p:txBody>
      </p:sp>
      <p:pic>
        <p:nvPicPr>
          <p:cNvPr id="9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1" name=""/>
          <p:cNvSpPr txBox="1"/>
          <p:nvPr/>
        </p:nvSpPr>
        <p:spPr>
          <a:xfrm>
            <a:off x="8797018" y="884464"/>
            <a:ext cx="1374321" cy="361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92" name=""/>
          <p:cNvSpPr/>
          <p:nvPr/>
        </p:nvSpPr>
        <p:spPr>
          <a:xfrm>
            <a:off x="10164535" y="870857"/>
            <a:ext cx="2027466" cy="625928"/>
          </a:xfrm>
          <a:prstGeom prst="rect">
            <a:avLst/>
          </a:prstGeom>
          <a:solidFill>
            <a:srgbClr val="289b6e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구별 동 표시</a:t>
            </a:r>
            <a:endParaRPr lang="ko-KR" altLang="en-US" b="1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93" name=""/>
          <p:cNvSpPr/>
          <p:nvPr/>
        </p:nvSpPr>
        <p:spPr>
          <a:xfrm>
            <a:off x="10140043" y="1690007"/>
            <a:ext cx="2027466" cy="6259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외국인 밀집 동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94" name=""/>
          <p:cNvSpPr/>
          <p:nvPr/>
        </p:nvSpPr>
        <p:spPr>
          <a:xfrm>
            <a:off x="10164535" y="2596243"/>
            <a:ext cx="2027466" cy="62592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평균 위치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95" name=""/>
          <p:cNvSpPr/>
          <p:nvPr/>
        </p:nvSpPr>
        <p:spPr>
          <a:xfrm>
            <a:off x="10164535" y="3429000"/>
            <a:ext cx="2027466" cy="625928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가까운 지하철 역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96" name=""/>
          <p:cNvSpPr/>
          <p:nvPr/>
        </p:nvSpPr>
        <p:spPr>
          <a:xfrm>
            <a:off x="10164535" y="4384221"/>
            <a:ext cx="2027466" cy="625928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지하철과 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밀집지역 평균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97" name=""/>
          <p:cNvSpPr/>
          <p:nvPr/>
        </p:nvSpPr>
        <p:spPr>
          <a:xfrm>
            <a:off x="10164534" y="0"/>
            <a:ext cx="2027466" cy="625928"/>
          </a:xfrm>
          <a:prstGeom prst="rect">
            <a:avLst/>
          </a:prstGeom>
          <a:solidFill>
            <a:srgbClr val="ef4dd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최적의 위치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98" name=""/>
          <p:cNvSpPr/>
          <p:nvPr/>
        </p:nvSpPr>
        <p:spPr>
          <a:xfrm>
            <a:off x="0" y="0"/>
            <a:ext cx="2562359" cy="5366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3000" b="1"/>
              <a:t>직접 선정</a:t>
            </a:r>
            <a:endParaRPr lang="ko-KR" altLang="en-US" sz="3000" b="1"/>
          </a:p>
        </p:txBody>
      </p:sp>
      <p:pic>
        <p:nvPicPr>
          <p:cNvPr id="10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0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sp>
        <p:nvSpPr>
          <p:cNvPr id="104" name=""/>
          <p:cNvSpPr/>
          <p:nvPr/>
        </p:nvSpPr>
        <p:spPr>
          <a:xfrm rot="2798049">
            <a:off x="4027225" y="1983920"/>
            <a:ext cx="614807" cy="37799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15255" y="359569"/>
            <a:ext cx="2591694" cy="2031206"/>
          </a:xfrm>
          <a:prstGeom prst="rect">
            <a:avLst/>
          </a:prstGeom>
          <a:ln w="76200"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249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입지선정제안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25702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인프라 제한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91" name=""/>
          <p:cNvSpPr txBox="1"/>
          <p:nvPr/>
        </p:nvSpPr>
        <p:spPr>
          <a:xfrm>
            <a:off x="8797018" y="884464"/>
            <a:ext cx="1374321" cy="361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0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5" name=""/>
          <p:cNvSpPr/>
          <p:nvPr/>
        </p:nvSpPr>
        <p:spPr>
          <a:xfrm>
            <a:off x="10164535" y="870857"/>
            <a:ext cx="2027466" cy="625928"/>
          </a:xfrm>
          <a:prstGeom prst="rect">
            <a:avLst/>
          </a:prstGeom>
          <a:solidFill>
            <a:srgbClr val="289b6e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구별 동 표시</a:t>
            </a:r>
            <a:endParaRPr lang="ko-KR" altLang="en-US" b="1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6" name=""/>
          <p:cNvSpPr/>
          <p:nvPr/>
        </p:nvSpPr>
        <p:spPr>
          <a:xfrm>
            <a:off x="10140043" y="1690007"/>
            <a:ext cx="2027466" cy="6259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외국인 밀집 동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7" name=""/>
          <p:cNvSpPr/>
          <p:nvPr/>
        </p:nvSpPr>
        <p:spPr>
          <a:xfrm>
            <a:off x="10164535" y="2596243"/>
            <a:ext cx="2027466" cy="62592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평균 위치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8" name=""/>
          <p:cNvSpPr/>
          <p:nvPr/>
        </p:nvSpPr>
        <p:spPr>
          <a:xfrm>
            <a:off x="10164535" y="3429000"/>
            <a:ext cx="2027466" cy="625928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가까운 지하철 역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9" name=""/>
          <p:cNvSpPr/>
          <p:nvPr/>
        </p:nvSpPr>
        <p:spPr>
          <a:xfrm>
            <a:off x="10164535" y="4384221"/>
            <a:ext cx="2027466" cy="625928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지하철과 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밀집지역 평균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110" name=""/>
          <p:cNvSpPr/>
          <p:nvPr/>
        </p:nvSpPr>
        <p:spPr>
          <a:xfrm>
            <a:off x="10164534" y="0"/>
            <a:ext cx="2027466" cy="625928"/>
          </a:xfrm>
          <a:prstGeom prst="rect">
            <a:avLst/>
          </a:prstGeom>
          <a:solidFill>
            <a:srgbClr val="ef4dd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최적의 위치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111" name=""/>
          <p:cNvSpPr/>
          <p:nvPr/>
        </p:nvSpPr>
        <p:spPr>
          <a:xfrm>
            <a:off x="0" y="0"/>
            <a:ext cx="2562359" cy="5366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b="1"/>
              <a:t>직접 선정</a:t>
            </a:r>
            <a:endParaRPr lang="ko-KR" altLang="en-US" sz="3000" b="1"/>
          </a:p>
        </p:txBody>
      </p:sp>
      <p:sp>
        <p:nvSpPr>
          <p:cNvPr id="114" name=""/>
          <p:cNvSpPr/>
          <p:nvPr/>
        </p:nvSpPr>
        <p:spPr>
          <a:xfrm rot="2798049">
            <a:off x="3367766" y="3543457"/>
            <a:ext cx="1034142" cy="381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8311" y="1068560"/>
            <a:ext cx="3308520" cy="2108308"/>
          </a:xfrm>
          <a:prstGeom prst="rect">
            <a:avLst/>
          </a:prstGeom>
          <a:ln w="76200"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66285" y="2780119"/>
            <a:ext cx="3059428" cy="9041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 b="1">
                <a:solidFill>
                  <a:schemeClr val="bg1"/>
                </a:solidFill>
                <a:latin typeface="+mj-ea"/>
                <a:ea typeface="+mj-ea"/>
              </a:rPr>
              <a:t>분석 개요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23585" y="3422159"/>
            <a:ext cx="544829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39796" y="6445229"/>
            <a:ext cx="2252203" cy="412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249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입지선정제안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25702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인프라 제한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91" name=""/>
          <p:cNvSpPr txBox="1"/>
          <p:nvPr/>
        </p:nvSpPr>
        <p:spPr>
          <a:xfrm>
            <a:off x="8797018" y="884464"/>
            <a:ext cx="1374321" cy="361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0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5" name=""/>
          <p:cNvSpPr/>
          <p:nvPr/>
        </p:nvSpPr>
        <p:spPr>
          <a:xfrm>
            <a:off x="10164535" y="870857"/>
            <a:ext cx="2027466" cy="625928"/>
          </a:xfrm>
          <a:prstGeom prst="rect">
            <a:avLst/>
          </a:prstGeom>
          <a:solidFill>
            <a:srgbClr val="289b6e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구별 동 표시</a:t>
            </a:r>
            <a:endParaRPr lang="ko-KR" altLang="en-US" b="1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6" name=""/>
          <p:cNvSpPr/>
          <p:nvPr/>
        </p:nvSpPr>
        <p:spPr>
          <a:xfrm>
            <a:off x="10140043" y="1690007"/>
            <a:ext cx="2027466" cy="6259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외국인 밀집 동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7" name=""/>
          <p:cNvSpPr/>
          <p:nvPr/>
        </p:nvSpPr>
        <p:spPr>
          <a:xfrm>
            <a:off x="10164535" y="2596243"/>
            <a:ext cx="2027466" cy="62592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평균 위치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8" name=""/>
          <p:cNvSpPr/>
          <p:nvPr/>
        </p:nvSpPr>
        <p:spPr>
          <a:xfrm>
            <a:off x="10164535" y="3429000"/>
            <a:ext cx="2027466" cy="625928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가까운 지하철 역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9" name=""/>
          <p:cNvSpPr/>
          <p:nvPr/>
        </p:nvSpPr>
        <p:spPr>
          <a:xfrm>
            <a:off x="10164535" y="4384221"/>
            <a:ext cx="2027466" cy="625928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지하철과 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밀집지역 평균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110" name=""/>
          <p:cNvSpPr/>
          <p:nvPr/>
        </p:nvSpPr>
        <p:spPr>
          <a:xfrm>
            <a:off x="10164534" y="0"/>
            <a:ext cx="2027466" cy="625928"/>
          </a:xfrm>
          <a:prstGeom prst="rect">
            <a:avLst/>
          </a:prstGeom>
          <a:solidFill>
            <a:srgbClr val="ef4dd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최적의 위치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111" name=""/>
          <p:cNvSpPr/>
          <p:nvPr/>
        </p:nvSpPr>
        <p:spPr>
          <a:xfrm>
            <a:off x="0" y="0"/>
            <a:ext cx="2562359" cy="5366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b="1"/>
              <a:t>직접 선정</a:t>
            </a:r>
            <a:endParaRPr lang="ko-KR" altLang="en-US" sz="3000" b="1"/>
          </a:p>
        </p:txBody>
      </p:sp>
      <p:sp>
        <p:nvSpPr>
          <p:cNvPr id="112" name=""/>
          <p:cNvSpPr/>
          <p:nvPr/>
        </p:nvSpPr>
        <p:spPr>
          <a:xfrm rot="2798049">
            <a:off x="3367766" y="3543457"/>
            <a:ext cx="1034142" cy="381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38275" y="1131358"/>
            <a:ext cx="2457450" cy="2139949"/>
          </a:xfrm>
          <a:prstGeom prst="rect">
            <a:avLst/>
          </a:prstGeom>
          <a:ln w="76200"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249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입지선정제안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25702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인프라 제한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91" name=""/>
          <p:cNvSpPr txBox="1"/>
          <p:nvPr/>
        </p:nvSpPr>
        <p:spPr>
          <a:xfrm>
            <a:off x="8797018" y="884464"/>
            <a:ext cx="1374321" cy="361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6" name=""/>
          <p:cNvSpPr/>
          <p:nvPr/>
        </p:nvSpPr>
        <p:spPr>
          <a:xfrm>
            <a:off x="10164535" y="870857"/>
            <a:ext cx="2027466" cy="625928"/>
          </a:xfrm>
          <a:prstGeom prst="rect">
            <a:avLst/>
          </a:prstGeom>
          <a:solidFill>
            <a:srgbClr val="289b6e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구별 동 표시</a:t>
            </a:r>
            <a:endParaRPr lang="ko-KR" altLang="en-US" b="1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7" name=""/>
          <p:cNvSpPr/>
          <p:nvPr/>
        </p:nvSpPr>
        <p:spPr>
          <a:xfrm>
            <a:off x="10140043" y="1690007"/>
            <a:ext cx="2027466" cy="6259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외국인 밀집 동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8" name=""/>
          <p:cNvSpPr/>
          <p:nvPr/>
        </p:nvSpPr>
        <p:spPr>
          <a:xfrm>
            <a:off x="10164535" y="2596243"/>
            <a:ext cx="2027466" cy="62592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평균 위치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9" name=""/>
          <p:cNvSpPr/>
          <p:nvPr/>
        </p:nvSpPr>
        <p:spPr>
          <a:xfrm>
            <a:off x="10164535" y="3429000"/>
            <a:ext cx="2027466" cy="625928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가까운 지하철 역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10" name=""/>
          <p:cNvSpPr/>
          <p:nvPr/>
        </p:nvSpPr>
        <p:spPr>
          <a:xfrm>
            <a:off x="10164535" y="4384221"/>
            <a:ext cx="2027466" cy="625928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지하철과 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밀집지역 평균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111" name=""/>
          <p:cNvSpPr/>
          <p:nvPr/>
        </p:nvSpPr>
        <p:spPr>
          <a:xfrm>
            <a:off x="10164534" y="0"/>
            <a:ext cx="2027466" cy="625928"/>
          </a:xfrm>
          <a:prstGeom prst="rect">
            <a:avLst/>
          </a:prstGeom>
          <a:solidFill>
            <a:srgbClr val="ef4dd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최적의 위치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112" name=""/>
          <p:cNvSpPr/>
          <p:nvPr/>
        </p:nvSpPr>
        <p:spPr>
          <a:xfrm>
            <a:off x="0" y="0"/>
            <a:ext cx="2562359" cy="5366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b="1"/>
              <a:t>직접 선정</a:t>
            </a:r>
            <a:endParaRPr lang="ko-KR" altLang="en-US" sz="3000" b="1"/>
          </a:p>
        </p:txBody>
      </p:sp>
      <p:sp>
        <p:nvSpPr>
          <p:cNvPr id="113" name=""/>
          <p:cNvSpPr/>
          <p:nvPr/>
        </p:nvSpPr>
        <p:spPr>
          <a:xfrm rot="2798049">
            <a:off x="3058203" y="1905686"/>
            <a:ext cx="1034142" cy="381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8545" y="350572"/>
            <a:ext cx="2104097" cy="1564045"/>
          </a:xfrm>
          <a:prstGeom prst="rect">
            <a:avLst/>
          </a:prstGeom>
          <a:ln w="76200"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249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입지선정제안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25702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인프라 제한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91" name=""/>
          <p:cNvSpPr txBox="1"/>
          <p:nvPr/>
        </p:nvSpPr>
        <p:spPr>
          <a:xfrm>
            <a:off x="8797018" y="884464"/>
            <a:ext cx="1374321" cy="361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6" name=""/>
          <p:cNvSpPr/>
          <p:nvPr/>
        </p:nvSpPr>
        <p:spPr>
          <a:xfrm>
            <a:off x="10164535" y="870857"/>
            <a:ext cx="2027466" cy="625928"/>
          </a:xfrm>
          <a:prstGeom prst="rect">
            <a:avLst/>
          </a:prstGeom>
          <a:solidFill>
            <a:srgbClr val="289b6e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구별 동 표시</a:t>
            </a:r>
            <a:endParaRPr lang="ko-KR" altLang="en-US" b="1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7" name=""/>
          <p:cNvSpPr/>
          <p:nvPr/>
        </p:nvSpPr>
        <p:spPr>
          <a:xfrm>
            <a:off x="10140043" y="1690007"/>
            <a:ext cx="2027466" cy="6259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외국인 밀집 동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8" name=""/>
          <p:cNvSpPr/>
          <p:nvPr/>
        </p:nvSpPr>
        <p:spPr>
          <a:xfrm>
            <a:off x="10164535" y="2596243"/>
            <a:ext cx="2027466" cy="62592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평균 위치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9" name=""/>
          <p:cNvSpPr/>
          <p:nvPr/>
        </p:nvSpPr>
        <p:spPr>
          <a:xfrm>
            <a:off x="10164535" y="3429000"/>
            <a:ext cx="2027466" cy="625928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가까운 지하철 역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10" name=""/>
          <p:cNvSpPr/>
          <p:nvPr/>
        </p:nvSpPr>
        <p:spPr>
          <a:xfrm>
            <a:off x="10164535" y="4384221"/>
            <a:ext cx="2027466" cy="625928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지하철과 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밀집지역 평균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111" name=""/>
          <p:cNvSpPr/>
          <p:nvPr/>
        </p:nvSpPr>
        <p:spPr>
          <a:xfrm>
            <a:off x="10164534" y="0"/>
            <a:ext cx="2027466" cy="625928"/>
          </a:xfrm>
          <a:prstGeom prst="rect">
            <a:avLst/>
          </a:prstGeom>
          <a:solidFill>
            <a:srgbClr val="ef4dd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최적의 위치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112" name=""/>
          <p:cNvSpPr/>
          <p:nvPr/>
        </p:nvSpPr>
        <p:spPr>
          <a:xfrm>
            <a:off x="0" y="0"/>
            <a:ext cx="2562359" cy="5366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b="1"/>
              <a:t>직접 선정</a:t>
            </a:r>
            <a:endParaRPr lang="ko-KR" altLang="en-US" sz="3000" b="1"/>
          </a:p>
        </p:txBody>
      </p:sp>
      <p:sp>
        <p:nvSpPr>
          <p:cNvPr id="113" name=""/>
          <p:cNvSpPr/>
          <p:nvPr/>
        </p:nvSpPr>
        <p:spPr>
          <a:xfrm rot="2798049">
            <a:off x="8023110" y="4186394"/>
            <a:ext cx="1034142" cy="381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2477217"/>
            <a:ext cx="1906050" cy="1499469"/>
          </a:xfrm>
          <a:prstGeom prst="rect">
            <a:avLst/>
          </a:prstGeom>
          <a:ln w="76200"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249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입지선정제안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25702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인프라 제한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91" name=""/>
          <p:cNvSpPr txBox="1"/>
          <p:nvPr/>
        </p:nvSpPr>
        <p:spPr>
          <a:xfrm>
            <a:off x="8797018" y="884464"/>
            <a:ext cx="1374321" cy="361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6" name=""/>
          <p:cNvSpPr/>
          <p:nvPr/>
        </p:nvSpPr>
        <p:spPr>
          <a:xfrm>
            <a:off x="10164535" y="870857"/>
            <a:ext cx="2027466" cy="625928"/>
          </a:xfrm>
          <a:prstGeom prst="rect">
            <a:avLst/>
          </a:prstGeom>
          <a:solidFill>
            <a:srgbClr val="289b6e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구별 동 표시</a:t>
            </a:r>
            <a:endParaRPr lang="ko-KR" altLang="en-US" b="1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7" name=""/>
          <p:cNvSpPr/>
          <p:nvPr/>
        </p:nvSpPr>
        <p:spPr>
          <a:xfrm>
            <a:off x="10140043" y="1690007"/>
            <a:ext cx="2027466" cy="6259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외국인 밀집 동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8" name=""/>
          <p:cNvSpPr/>
          <p:nvPr/>
        </p:nvSpPr>
        <p:spPr>
          <a:xfrm>
            <a:off x="10164535" y="2596243"/>
            <a:ext cx="2027466" cy="62592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평균 위치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09" name=""/>
          <p:cNvSpPr/>
          <p:nvPr/>
        </p:nvSpPr>
        <p:spPr>
          <a:xfrm>
            <a:off x="10164535" y="3429000"/>
            <a:ext cx="2027466" cy="625928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가까운 지하철 역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10" name=""/>
          <p:cNvSpPr/>
          <p:nvPr/>
        </p:nvSpPr>
        <p:spPr>
          <a:xfrm>
            <a:off x="10164535" y="4384221"/>
            <a:ext cx="2027466" cy="625928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지하철과 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밀집지역 평균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111" name=""/>
          <p:cNvSpPr/>
          <p:nvPr/>
        </p:nvSpPr>
        <p:spPr>
          <a:xfrm>
            <a:off x="10164534" y="0"/>
            <a:ext cx="2027466" cy="625928"/>
          </a:xfrm>
          <a:prstGeom prst="rect">
            <a:avLst/>
          </a:prstGeom>
          <a:solidFill>
            <a:srgbClr val="ef4dd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최적의 위치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112" name=""/>
          <p:cNvSpPr/>
          <p:nvPr/>
        </p:nvSpPr>
        <p:spPr>
          <a:xfrm>
            <a:off x="0" y="0"/>
            <a:ext cx="2562359" cy="5366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b="1"/>
              <a:t>직접 선정</a:t>
            </a:r>
            <a:endParaRPr lang="ko-KR" altLang="en-US" sz="3000" b="1"/>
          </a:p>
        </p:txBody>
      </p:sp>
      <p:sp>
        <p:nvSpPr>
          <p:cNvPr id="113" name=""/>
          <p:cNvSpPr/>
          <p:nvPr/>
        </p:nvSpPr>
        <p:spPr>
          <a:xfrm rot="2798049">
            <a:off x="4701265" y="2317112"/>
            <a:ext cx="1034142" cy="381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79613" y="314245"/>
            <a:ext cx="2112052" cy="1663626"/>
          </a:xfrm>
          <a:prstGeom prst="rect">
            <a:avLst/>
          </a:prstGeom>
          <a:ln w="76200"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7" name=""/>
          <p:cNvSpPr/>
          <p:nvPr/>
        </p:nvSpPr>
        <p:spPr>
          <a:xfrm>
            <a:off x="0" y="0"/>
            <a:ext cx="2562359" cy="5366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b="1"/>
              <a:t>머신러닝</a:t>
            </a:r>
            <a:endParaRPr lang="ko-KR" altLang="en-US" sz="3000" b="1"/>
          </a:p>
        </p:txBody>
      </p:sp>
      <p:sp>
        <p:nvSpPr>
          <p:cNvPr id="120" name=""/>
          <p:cNvSpPr/>
          <p:nvPr/>
        </p:nvSpPr>
        <p:spPr>
          <a:xfrm>
            <a:off x="10164534" y="0"/>
            <a:ext cx="2027466" cy="625928"/>
          </a:xfrm>
          <a:prstGeom prst="rect">
            <a:avLst/>
          </a:prstGeom>
          <a:solidFill>
            <a:srgbClr val="ef4dd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최적의 위치</a:t>
            </a:r>
            <a:endParaRPr lang="ko-KR" altLang="en-US" b="1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71060" y="2977132"/>
            <a:ext cx="2849880" cy="907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 b="1">
                <a:solidFill>
                  <a:schemeClr val="bg1"/>
                </a:solidFill>
                <a:latin typeface="+mj-ea"/>
                <a:ea typeface="+mj-ea"/>
              </a:rPr>
              <a:t>활용방안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39796" y="6445229"/>
            <a:ext cx="2252203" cy="412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820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활용방안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4046638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기대효과 및 보완점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89" name=""/>
          <p:cNvSpPr txBox="1"/>
          <p:nvPr/>
        </p:nvSpPr>
        <p:spPr>
          <a:xfrm>
            <a:off x="537481" y="1136196"/>
            <a:ext cx="10409466" cy="45768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 b="1"/>
              <a:t>맞춤 인프라 구축 기대효과</a:t>
            </a:r>
            <a:endParaRPr lang="ko-KR" altLang="en-US" sz="3000" b="1"/>
          </a:p>
          <a:p>
            <a:pPr>
              <a:defRPr/>
            </a:pPr>
            <a:endParaRPr lang="ko-KR" altLang="en-US" b="1"/>
          </a:p>
          <a:p>
            <a:pPr lvl="1">
              <a:defRPr/>
            </a:pPr>
            <a:r>
              <a:rPr lang="en-US" altLang="ko-KR" b="1"/>
              <a:t>O</a:t>
            </a:r>
            <a:r>
              <a:rPr lang="ko-KR" altLang="en-US" b="1"/>
              <a:t> 언어·문화 교육을 통해 외국인주민의 한국어 능력 향상과 한국 문화 이해 향상</a:t>
            </a:r>
            <a:endParaRPr lang="ko-KR" altLang="en-US" b="1"/>
          </a:p>
          <a:p>
            <a:pPr lvl="1">
              <a:defRPr/>
            </a:pPr>
            <a:endParaRPr lang="ko-KR" altLang="en-US" b="1"/>
          </a:p>
          <a:p>
            <a:pPr lvl="1">
              <a:defRPr/>
            </a:pPr>
            <a:r>
              <a:rPr lang="en-US" altLang="ko-KR" b="1"/>
              <a:t>O</a:t>
            </a:r>
            <a:r>
              <a:rPr lang="ko-KR" altLang="en-US" b="1"/>
              <a:t> 일자리·창업 지원을 통해 외국인주민의 경제적 자립을 지원</a:t>
            </a:r>
            <a:endParaRPr lang="ko-KR" altLang="en-US" b="1"/>
          </a:p>
          <a:p>
            <a:pPr lvl="1">
              <a:defRPr/>
            </a:pPr>
            <a:endParaRPr lang="ko-KR" altLang="en-US" b="1"/>
          </a:p>
          <a:p>
            <a:pPr lvl="1">
              <a:defRPr/>
            </a:pPr>
            <a:r>
              <a:rPr lang="en-US" altLang="ko-KR" b="1"/>
              <a:t>O</a:t>
            </a:r>
            <a:r>
              <a:rPr lang="ko-KR" altLang="en-US" b="1"/>
              <a:t> 복지·의료 지원을 통해 외국인주민의 기본적인 생활 안정을 도모</a:t>
            </a:r>
            <a:endParaRPr lang="ko-KR" altLang="en-US" b="1"/>
          </a:p>
          <a:p>
            <a:pPr lvl="1">
              <a:defRPr/>
            </a:pPr>
            <a:endParaRPr lang="ko-KR" altLang="en-US" b="1"/>
          </a:p>
          <a:p>
            <a:pPr lvl="1">
              <a:defRPr/>
            </a:pPr>
            <a:r>
              <a:rPr lang="en-US" altLang="ko-KR" b="1"/>
              <a:t>O</a:t>
            </a:r>
            <a:r>
              <a:rPr lang="ko-KR" altLang="en-US" b="1"/>
              <a:t> 사회참여 지원을 통해 외국인주민의 사회 참여를 확대</a:t>
            </a:r>
            <a:endParaRPr lang="ko-KR" altLang="en-US" b="1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 sz="3000" b="1"/>
              <a:t>보완점</a:t>
            </a:r>
            <a:endParaRPr lang="ko-KR" altLang="en-US" sz="3000" b="1"/>
          </a:p>
          <a:p>
            <a:pPr lvl="1">
              <a:defRPr/>
            </a:pPr>
            <a:endParaRPr lang="ko-KR" altLang="en-US" b="1"/>
          </a:p>
          <a:p>
            <a:pPr lvl="1">
              <a:defRPr/>
            </a:pPr>
            <a:r>
              <a:rPr lang="en-US" altLang="ko-KR" b="1"/>
              <a:t>O </a:t>
            </a:r>
            <a:r>
              <a:rPr lang="ko-KR" altLang="en-US" b="1"/>
              <a:t>서울뿐만 아니라 전 지역을 하지 않아 지방지역의 인프라에 대한 구축 제안 불가능</a:t>
            </a:r>
            <a:endParaRPr lang="ko-KR" altLang="en-US" b="1"/>
          </a:p>
          <a:p>
            <a:pPr lvl="1">
              <a:defRPr/>
            </a:pPr>
            <a:r>
              <a:rPr lang="en-US" altLang="ko-KR" b="1"/>
              <a:t>O </a:t>
            </a:r>
            <a:r>
              <a:rPr lang="ko-KR" altLang="en-US" b="1"/>
              <a:t>직접 해보았을 때 산에 찍히는 경우도 있었기 때문에 다음에는 고려해야함</a:t>
            </a:r>
            <a:r>
              <a:rPr lang="en-US" altLang="ko-KR" b="1"/>
              <a:t>.</a:t>
            </a:r>
            <a:endParaRPr lang="en-US" altLang="ko-KR" b="1"/>
          </a:p>
        </p:txBody>
      </p:sp>
      <p:sp>
        <p:nvSpPr>
          <p:cNvPr id="93" name=""/>
          <p:cNvSpPr/>
          <p:nvPr/>
        </p:nvSpPr>
        <p:spPr>
          <a:xfrm>
            <a:off x="398859" y="1181100"/>
            <a:ext cx="142875" cy="52387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5" name=""/>
          <p:cNvSpPr/>
          <p:nvPr/>
        </p:nvSpPr>
        <p:spPr>
          <a:xfrm>
            <a:off x="401240" y="4321968"/>
            <a:ext cx="142875" cy="52387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2343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216014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마이닝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팀원 역할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96" name=""/>
          <p:cNvSpPr txBox="1"/>
          <p:nvPr/>
        </p:nvSpPr>
        <p:spPr>
          <a:xfrm>
            <a:off x="0" y="2088982"/>
            <a:ext cx="11907057" cy="26811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ko-KR" sz="3400"/>
              <a:t>박원석 : 데이터전처리 및 지도 시각화, 자료조사</a:t>
            </a:r>
            <a:endParaRPr lang="ko-KR" altLang="ko-KR" sz="3400"/>
          </a:p>
          <a:p>
            <a:pPr>
              <a:defRPr/>
            </a:pPr>
            <a:endParaRPr lang="ko-KR" altLang="ko-KR" sz="3400"/>
          </a:p>
          <a:p>
            <a:pPr>
              <a:defRPr/>
            </a:pPr>
            <a:r>
              <a:rPr lang="ko-KR" altLang="ko-KR" sz="3400"/>
              <a:t>임채윤 : 데이터전처리 및 머신러닝 / 그래프 시각화, 코드정리</a:t>
            </a:r>
            <a:endParaRPr lang="ko-KR" altLang="ko-KR" sz="3400"/>
          </a:p>
          <a:p>
            <a:pPr>
              <a:defRPr/>
            </a:pPr>
            <a:endParaRPr lang="ko-KR" altLang="ko-KR" sz="3400"/>
          </a:p>
          <a:p>
            <a:pPr>
              <a:defRPr/>
            </a:pPr>
            <a:r>
              <a:rPr lang="ko-KR" altLang="ko-KR" sz="3400"/>
              <a:t>최민석 : 데이터전처리 및 ppt제작 및 자료조사</a:t>
            </a:r>
            <a:endParaRPr lang="ko-KR" altLang="ko-KR" sz="3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 rot="0">
            <a:off x="4794885" y="2398775"/>
            <a:ext cx="2487929" cy="2047495"/>
            <a:chOff x="4794885" y="2331098"/>
            <a:chExt cx="2487929" cy="2047495"/>
          </a:xfrm>
        </p:grpSpPr>
        <p:grpSp>
          <p:nvGrpSpPr>
            <p:cNvPr id="5" name="그룹 4"/>
            <p:cNvGrpSpPr/>
            <p:nvPr/>
          </p:nvGrpSpPr>
          <p:grpSpPr>
            <a:xfrm rot="0">
              <a:off x="4979020" y="2331098"/>
              <a:ext cx="2167054" cy="768457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794885" y="3283551"/>
              <a:ext cx="2487929" cy="10950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6600" b="1">
                  <a:solidFill>
                    <a:schemeClr val="accent6"/>
                  </a:solidFill>
                  <a:latin typeface="+mj-ea"/>
                  <a:ea typeface="+mj-ea"/>
                </a:rPr>
                <a:t>Q &amp; A</a:t>
              </a:r>
              <a:endParaRPr lang="en-US" altLang="ko-KR" sz="6600" b="1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995535" y="6602223"/>
            <a:ext cx="2186526" cy="215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accent6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6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6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accent6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 rot="0">
            <a:off x="3918585" y="2398775"/>
            <a:ext cx="4250055" cy="2047495"/>
            <a:chOff x="3918585" y="2331098"/>
            <a:chExt cx="4250055" cy="2047495"/>
          </a:xfrm>
        </p:grpSpPr>
        <p:grpSp>
          <p:nvGrpSpPr>
            <p:cNvPr id="5" name="그룹 4"/>
            <p:cNvGrpSpPr/>
            <p:nvPr/>
          </p:nvGrpSpPr>
          <p:grpSpPr>
            <a:xfrm rot="0">
              <a:off x="4979020" y="2331098"/>
              <a:ext cx="2167054" cy="768457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918585" y="3283551"/>
              <a:ext cx="4250055" cy="10950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6600" b="1">
                  <a:solidFill>
                    <a:schemeClr val="accent6"/>
                  </a:solidFill>
                  <a:latin typeface="+mj-ea"/>
                  <a:ea typeface="+mj-ea"/>
                </a:rPr>
                <a:t>감사합니다</a:t>
              </a:r>
              <a:endParaRPr lang="ko-KR" altLang="en-US" sz="6600" b="1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995535" y="6602223"/>
            <a:ext cx="2186526" cy="215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accent6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6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6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accent6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29640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분석 개요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8" y="109284"/>
            <a:ext cx="212258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 배경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392906" y="946547"/>
            <a:ext cx="3601399" cy="476250"/>
            <a:chOff x="392906" y="946547"/>
            <a:chExt cx="2231525" cy="476250"/>
          </a:xfrm>
        </p:grpSpPr>
        <p:sp>
          <p:nvSpPr>
            <p:cNvPr id="45" name=""/>
            <p:cNvSpPr/>
            <p:nvPr/>
          </p:nvSpPr>
          <p:spPr>
            <a:xfrm>
              <a:off x="392906" y="946547"/>
              <a:ext cx="83343" cy="476250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46" name=""/>
            <p:cNvSpPr txBox="1"/>
            <p:nvPr/>
          </p:nvSpPr>
          <p:spPr>
            <a:xfrm>
              <a:off x="523213" y="1006062"/>
              <a:ext cx="2101216" cy="3636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/>
                <a:t>한국을 찾는 외국인 인구수 증가</a:t>
              </a:r>
              <a:endParaRPr lang="ko-KR" altLang="en-US" b="1"/>
            </a:p>
          </p:txBody>
        </p:sp>
      </p:grpSp>
      <p:grpSp>
        <p:nvGrpSpPr>
          <p:cNvPr id="48" name=""/>
          <p:cNvGrpSpPr/>
          <p:nvPr/>
        </p:nvGrpSpPr>
        <p:grpSpPr>
          <a:xfrm rot="0">
            <a:off x="6500812" y="956069"/>
            <a:ext cx="4222909" cy="476250"/>
            <a:chOff x="392906" y="946547"/>
            <a:chExt cx="2271085" cy="476250"/>
          </a:xfrm>
        </p:grpSpPr>
        <p:sp>
          <p:nvSpPr>
            <p:cNvPr id="49" name=""/>
            <p:cNvSpPr/>
            <p:nvPr/>
          </p:nvSpPr>
          <p:spPr>
            <a:xfrm>
              <a:off x="392906" y="946547"/>
              <a:ext cx="83343" cy="476250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50" name=""/>
            <p:cNvSpPr txBox="1"/>
            <p:nvPr/>
          </p:nvSpPr>
          <p:spPr>
            <a:xfrm>
              <a:off x="562773" y="996548"/>
              <a:ext cx="2101216" cy="363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/>
                <a:t>외국인 인구수 대비 부족한 인프라</a:t>
              </a:r>
              <a:endParaRPr lang="ko-KR" altLang="en-US" b="1"/>
            </a:p>
          </p:txBody>
        </p:sp>
      </p:grpSp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351881"/>
            <a:ext cx="5678532" cy="3394723"/>
          </a:xfrm>
          <a:prstGeom prst="rect">
            <a:avLst/>
          </a:prstGeom>
        </p:spPr>
      </p:pic>
      <p:sp>
        <p:nvSpPr>
          <p:cNvPr id="56" name=""/>
          <p:cNvSpPr txBox="1"/>
          <p:nvPr/>
        </p:nvSpPr>
        <p:spPr>
          <a:xfrm>
            <a:off x="6438104" y="2096291"/>
            <a:ext cx="4995333" cy="2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서울에 있는 외국인 주민 지원시설</a:t>
            </a:r>
            <a:endParaRPr lang="ko-KR" altLang="en-US" sz="1400"/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7187" y="2020804"/>
            <a:ext cx="5040862" cy="4006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23431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49"/>
            <a:ext cx="1093888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89" name=""/>
          <p:cNvSpPr txBox="1"/>
          <p:nvPr/>
        </p:nvSpPr>
        <p:spPr>
          <a:xfrm>
            <a:off x="537481" y="1136195"/>
            <a:ext cx="10409466" cy="35196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 b="1"/>
              <a:t>뉴스</a:t>
            </a:r>
            <a:endParaRPr lang="ko-KR" altLang="en-US" sz="3000" b="1"/>
          </a:p>
          <a:p>
            <a:pPr>
              <a:defRPr/>
            </a:pPr>
            <a:r>
              <a:rPr lang="ko-KR" altLang="en-US" sz="1500" b="1" u="sng">
                <a:solidFill>
                  <a:srgbClr val="0000ff"/>
                </a:solidFill>
                <a:ea typeface="한컴바탕"/>
                <a:hlinkClick r:id="rId4"/>
              </a:rPr>
              <a:t>https://www.ntoday.co.kr/news/articleView.html?idxno=98735</a:t>
            </a:r>
            <a:endParaRPr lang="ko-KR" altLang="en-US" sz="1500" b="1" u="sng">
              <a:solidFill>
                <a:srgbClr val="0000ff"/>
              </a:solidFill>
              <a:ea typeface="한컴바탕"/>
            </a:endParaRPr>
          </a:p>
          <a:p>
            <a:pPr>
              <a:defRPr/>
            </a:pPr>
            <a:r>
              <a:rPr lang="ko-KR" altLang="en-US" sz="1500" b="1" u="sng">
                <a:solidFill>
                  <a:srgbClr val="0000ff"/>
                </a:solidFill>
                <a:ea typeface="한컴바탕"/>
                <a:hlinkClick r:id="rId5"/>
              </a:rPr>
              <a:t>https://www.youtube.com/watch?v=ywSLJXN7NGM</a:t>
            </a:r>
            <a:endParaRPr lang="ko-KR" altLang="en-US" sz="1500" b="1" u="sng">
              <a:solidFill>
                <a:srgbClr val="0000ff"/>
              </a:solidFill>
              <a:ea typeface="한컴바탕"/>
            </a:endParaRPr>
          </a:p>
          <a:p>
            <a:pPr>
              <a:defRPr/>
            </a:pPr>
            <a:r>
              <a:rPr lang="ko-KR" altLang="en-US" sz="1500" b="1" u="sng">
                <a:solidFill>
                  <a:srgbClr val="0000ff"/>
                </a:solidFill>
                <a:ea typeface="한컴바탕"/>
                <a:hlinkClick r:id="rId6"/>
              </a:rPr>
              <a:t>https://www.dailymedi.com/news/news_view.php?wr_id=823472</a:t>
            </a:r>
            <a:endParaRPr lang="ko-KR" altLang="en-US" sz="1500" b="1" u="sng">
              <a:solidFill>
                <a:srgbClr val="0000ff"/>
              </a:solidFill>
              <a:ea typeface="한컴바탕"/>
            </a:endParaRPr>
          </a:p>
          <a:p>
            <a:pPr>
              <a:defRPr/>
            </a:pPr>
            <a:r>
              <a:rPr lang="ko-KR" altLang="en-US" sz="1500" b="1" u="sng">
                <a:solidFill>
                  <a:srgbClr val="800080"/>
                </a:solidFill>
                <a:ea typeface="한컴바탕"/>
                <a:hlinkClick r:id="rId7"/>
              </a:rPr>
              <a:t>https://www.ohmynews.com/NWS_Web/View/at_pg.aspx?CNTN_CD=A0002879619</a:t>
            </a:r>
            <a:endParaRPr lang="ko-KR" altLang="en-US" sz="1500" b="1" u="sng">
              <a:solidFill>
                <a:srgbClr val="800080"/>
              </a:solidFill>
              <a:ea typeface="한컴바탕"/>
            </a:endParaRPr>
          </a:p>
          <a:p>
            <a:pPr>
              <a:defRPr/>
            </a:pPr>
            <a:r>
              <a:rPr lang="ko-KR" altLang="en-US" sz="1500" b="1" u="sng">
                <a:solidFill>
                  <a:srgbClr val="0000ff"/>
                </a:solidFill>
                <a:ea typeface="한컴바탕"/>
              </a:rPr>
              <a:t>https://www.hankyung.com/article/202011264959i</a:t>
            </a:r>
            <a:endParaRPr lang="ko-KR" altLang="en-US" sz="1000" b="1" u="sng">
              <a:solidFill>
                <a:srgbClr val="800080"/>
              </a:solidFill>
              <a:ea typeface="한컴바탕"/>
            </a:endParaRPr>
          </a:p>
          <a:p>
            <a:pPr>
              <a:defRPr/>
            </a:pPr>
            <a:r>
              <a:rPr lang="ko-KR" altLang="en-US" sz="3000" b="1"/>
              <a:t>공공데이터</a:t>
            </a:r>
            <a:endParaRPr lang="ko-KR" altLang="en-US" sz="3000" b="1"/>
          </a:p>
          <a:p>
            <a:pPr>
              <a:defRPr/>
            </a:pPr>
            <a:r>
              <a:rPr lang="en-US" altLang="en-US" sz="3000" b="1">
                <a:hlinkClick r:id="rId8"/>
              </a:rPr>
              <a:t>https://www.data.go.kr/</a:t>
            </a:r>
            <a:endParaRPr lang="en-US" altLang="en-US" sz="3000" b="1"/>
          </a:p>
          <a:p>
            <a:pPr>
              <a:defRPr/>
            </a:pPr>
            <a:r>
              <a:rPr lang="en-US" altLang="en-US" sz="3000" b="1">
                <a:hlinkClick r:id="rId9"/>
              </a:rPr>
              <a:t>https://data.seoul.go.kr/</a:t>
            </a:r>
            <a:endParaRPr lang="en-US" altLang="en-US" sz="3000" b="1"/>
          </a:p>
          <a:p>
            <a:pPr>
              <a:defRPr/>
            </a:pPr>
            <a:endParaRPr lang="en-US" altLang="en-US" sz="3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29640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분석 개요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8" y="109284"/>
            <a:ext cx="257026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 필요성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3976688" y="700087"/>
            <a:ext cx="4524374" cy="41243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 b="1"/>
              <a:t>부족한 인프라로 고통받는 외국인들</a:t>
            </a:r>
            <a:endParaRPr lang="ko-KR" altLang="en-US" sz="2100" b="1"/>
          </a:p>
        </p:txBody>
      </p:sp>
      <p:grpSp>
        <p:nvGrpSpPr>
          <p:cNvPr id="68" name=""/>
          <p:cNvGrpSpPr/>
          <p:nvPr/>
        </p:nvGrpSpPr>
        <p:grpSpPr>
          <a:xfrm rot="0">
            <a:off x="292687" y="3429000"/>
            <a:ext cx="4181841" cy="1713014"/>
            <a:chOff x="399844" y="3663945"/>
            <a:chExt cx="4181841" cy="1713014"/>
          </a:xfrm>
        </p:grpSpPr>
        <p:pic>
          <p:nvPicPr>
            <p:cNvPr id="41" name=""/>
            <p:cNvPicPr/>
            <p:nvPr/>
          </p:nvPicPr>
          <p:blipFill rotWithShape="1">
            <a:blip r:embed="rId3">
              <a:lum/>
            </a:blip>
            <a:srcRect/>
            <a:stretch>
              <a:fillRect/>
            </a:stretch>
          </p:blipFill>
          <p:spPr>
            <a:xfrm>
              <a:off x="399844" y="4145947"/>
              <a:ext cx="4181841" cy="1231012"/>
            </a:xfrm>
            <a:prstGeom prst="rect">
              <a:avLst/>
            </a:prstGeom>
          </p:spPr>
        </p:pic>
        <p:sp>
          <p:nvSpPr>
            <p:cNvPr id="49" name=""/>
            <p:cNvSpPr txBox="1"/>
            <p:nvPr/>
          </p:nvSpPr>
          <p:spPr>
            <a:xfrm>
              <a:off x="413483" y="3663945"/>
              <a:ext cx="2639775" cy="36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/>
                <a:t>의료기관 통역사 부족</a:t>
              </a:r>
              <a:endParaRPr lang="ko-KR" altLang="en-US" b="1"/>
            </a:p>
          </p:txBody>
        </p:sp>
      </p:grpSp>
      <p:sp>
        <p:nvSpPr>
          <p:cNvPr id="51" name=""/>
          <p:cNvSpPr txBox="1"/>
          <p:nvPr/>
        </p:nvSpPr>
        <p:spPr>
          <a:xfrm>
            <a:off x="5555568" y="3429000"/>
            <a:ext cx="2639774" cy="36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외국인 방문 목적</a:t>
            </a:r>
            <a:endParaRPr lang="ko-KR" altLang="en-US" b="1"/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59588" y="3305170"/>
            <a:ext cx="489483" cy="159494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82111" y="2009769"/>
            <a:ext cx="481233" cy="258486"/>
          </a:xfrm>
          <a:prstGeom prst="rect">
            <a:avLst/>
          </a:prstGeom>
        </p:spPr>
      </p:pic>
      <p:grpSp>
        <p:nvGrpSpPr>
          <p:cNvPr id="67" name=""/>
          <p:cNvGrpSpPr/>
          <p:nvPr/>
        </p:nvGrpSpPr>
        <p:grpSpPr>
          <a:xfrm rot="0">
            <a:off x="0" y="-3145905"/>
            <a:ext cx="9223629" cy="6384404"/>
            <a:chOff x="127000" y="-2955404"/>
            <a:chExt cx="9223629" cy="6384404"/>
          </a:xfrm>
        </p:grpSpPr>
        <p:pic>
          <p:nvPicPr>
            <p:cNvPr id="45" name=""/>
            <p:cNvPicPr/>
            <p:nvPr/>
          </p:nvPicPr>
          <p:blipFill rotWithShape="1">
            <a:blip r:embed="rId6">
              <a:lum/>
            </a:blip>
            <a:srcRect/>
            <a:stretch>
              <a:fillRect/>
            </a:stretch>
          </p:blipFill>
          <p:spPr>
            <a:xfrm>
              <a:off x="127000" y="1825624"/>
              <a:ext cx="4676799" cy="917519"/>
            </a:xfrm>
            <a:prstGeom prst="rect">
              <a:avLst/>
            </a:prstGeom>
          </p:spPr>
        </p:pic>
        <p:sp>
          <p:nvSpPr>
            <p:cNvPr id="48" name=""/>
            <p:cNvSpPr txBox="1"/>
            <p:nvPr/>
          </p:nvSpPr>
          <p:spPr>
            <a:xfrm>
              <a:off x="495337" y="1463671"/>
              <a:ext cx="2639773" cy="3674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/>
                <a:t>관광객들의 불편함 호소</a:t>
              </a:r>
              <a:endParaRPr lang="ko-KR" altLang="en-US" b="1"/>
            </a:p>
          </p:txBody>
        </p:sp>
        <p:grpSp>
          <p:nvGrpSpPr>
            <p:cNvPr id="66" name=""/>
            <p:cNvGrpSpPr/>
            <p:nvPr/>
          </p:nvGrpSpPr>
          <p:grpSpPr>
            <a:xfrm rot="0">
              <a:off x="1050982" y="-2955404"/>
              <a:ext cx="8299647" cy="6384404"/>
              <a:chOff x="1348638" y="-2957404"/>
              <a:chExt cx="8299647" cy="6384404"/>
            </a:xfrm>
          </p:grpSpPr>
          <p:pic>
            <p:nvPicPr>
              <p:cNvPr id="46" name=""/>
              <p:cNvPicPr/>
              <p:nvPr/>
            </p:nvPicPr>
            <p:blipFill rotWithShape="1">
              <a:blip r:embed="rId7">
                <a:lum/>
              </a:blip>
              <a:srcRect/>
              <a:stretch>
                <a:fillRect/>
              </a:stretch>
            </p:blipFill>
            <p:spPr>
              <a:xfrm>
                <a:off x="5829413" y="1939543"/>
                <a:ext cx="3818872" cy="1487457"/>
              </a:xfrm>
              <a:prstGeom prst="rect">
                <a:avLst/>
              </a:prstGeom>
            </p:spPr>
          </p:pic>
          <p:sp>
            <p:nvSpPr>
              <p:cNvPr id="50" name=""/>
              <p:cNvSpPr txBox="1"/>
              <p:nvPr/>
            </p:nvSpPr>
            <p:spPr>
              <a:xfrm>
                <a:off x="1348638" y="-2957404"/>
                <a:ext cx="2639774" cy="367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b="1"/>
                  <a:t>전문가의 의견</a:t>
                </a:r>
                <a:endParaRPr lang="ko-KR" altLang="en-US" b="1"/>
              </a:p>
            </p:txBody>
          </p:sp>
        </p:grpSp>
        <p:pic>
          <p:nvPicPr>
            <p:cNvPr id="57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22151" y="2088084"/>
              <a:ext cx="2067434" cy="218768"/>
            </a:xfrm>
            <a:prstGeom prst="rect">
              <a:avLst/>
            </a:prstGeom>
          </p:spPr>
        </p:pic>
        <p:pic>
          <p:nvPicPr>
            <p:cNvPr id="58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784540" y="1975901"/>
              <a:ext cx="654750" cy="505964"/>
            </a:xfrm>
            <a:prstGeom prst="rect">
              <a:avLst/>
            </a:prstGeom>
          </p:spPr>
        </p:pic>
      </p:grpSp>
      <p:pic>
        <p:nvPicPr>
          <p:cNvPr id="59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512797" y="6506629"/>
            <a:ext cx="2679203" cy="351370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9890125" y="3429000"/>
            <a:ext cx="613833" cy="51858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3" name=""/>
          <p:cNvSpPr txBox="1"/>
          <p:nvPr/>
        </p:nvSpPr>
        <p:spPr>
          <a:xfrm>
            <a:off x="10652125" y="3429000"/>
            <a:ext cx="1375834" cy="6362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/>
              <a:t>한국 내</a:t>
            </a:r>
            <a:endParaRPr lang="ko-KR" altLang="en-US" b="1"/>
          </a:p>
          <a:p>
            <a:pPr algn="ctr">
              <a:defRPr/>
            </a:pPr>
            <a:r>
              <a:rPr lang="ko-KR" altLang="en-US" b="1"/>
              <a:t>외국인 감소</a:t>
            </a:r>
            <a:endParaRPr lang="ko-KR" altLang="en-US" b="1"/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845844" y="3727379"/>
            <a:ext cx="4263745" cy="3130621"/>
          </a:xfrm>
          <a:prstGeom prst="rect">
            <a:avLst/>
          </a:prstGeom>
        </p:spPr>
      </p:pic>
      <p:sp>
        <p:nvSpPr>
          <p:cNvPr id="69" name=""/>
          <p:cNvSpPr txBox="1"/>
          <p:nvPr/>
        </p:nvSpPr>
        <p:spPr>
          <a:xfrm>
            <a:off x="5452835" y="1234168"/>
            <a:ext cx="2639774" cy="36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전문가의 의견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29640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분석 개요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8" y="109284"/>
            <a:ext cx="212258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 목적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3417359" y="1316697"/>
            <a:ext cx="5357282" cy="7292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 b="1"/>
              <a:t>점차 증가되는 인구수에 비해 부족한 인프라 </a:t>
            </a:r>
            <a:endParaRPr lang="ko-KR" altLang="en-US" sz="2100" b="1"/>
          </a:p>
          <a:p>
            <a:pPr>
              <a:defRPr/>
            </a:pPr>
            <a:endParaRPr lang="ko-KR" altLang="en-US" sz="2100" b="1"/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sp>
        <p:nvSpPr>
          <p:cNvPr id="47" name=""/>
          <p:cNvSpPr txBox="1"/>
          <p:nvPr/>
        </p:nvSpPr>
        <p:spPr>
          <a:xfrm>
            <a:off x="2570690" y="5359688"/>
            <a:ext cx="7050618" cy="41293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 b="1"/>
              <a:t>필요한 인프라를 제안하여 외국인 유치 및 불편사항 해결</a:t>
            </a:r>
            <a:endParaRPr lang="ko-KR" altLang="en-US"/>
          </a:p>
        </p:txBody>
      </p:sp>
      <p:sp>
        <p:nvSpPr>
          <p:cNvPr id="48" name=""/>
          <p:cNvSpPr/>
          <p:nvPr/>
        </p:nvSpPr>
        <p:spPr>
          <a:xfrm>
            <a:off x="5397500" y="3889705"/>
            <a:ext cx="920750" cy="1058333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7" name="TextBox 51"/>
          <p:cNvSpPr txBox="1"/>
          <p:nvPr/>
        </p:nvSpPr>
        <p:spPr>
          <a:xfrm>
            <a:off x="9738359" y="3725260"/>
            <a:ext cx="316230" cy="4447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2400" b="1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"/>
          <p:cNvSpPr/>
          <p:nvPr/>
        </p:nvSpPr>
        <p:spPr>
          <a:xfrm>
            <a:off x="591909" y="2435678"/>
            <a:ext cx="2286000" cy="9933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400" b="1" spc="-300">
                <a:solidFill>
                  <a:srgbClr val="ffffff"/>
                </a:solidFill>
                <a:latin typeface="+mj-ea"/>
                <a:ea typeface="+mj-ea"/>
              </a:rPr>
              <a:t>외국인 거주유지</a:t>
            </a:r>
            <a:endParaRPr lang="ko-KR" altLang="en-US" sz="2400" b="1" spc="-30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9" name=""/>
          <p:cNvSpPr/>
          <p:nvPr/>
        </p:nvSpPr>
        <p:spPr>
          <a:xfrm>
            <a:off x="3415392" y="2435678"/>
            <a:ext cx="2286000" cy="9933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spc="-300">
                <a:solidFill>
                  <a:srgbClr val="ffffff"/>
                </a:solidFill>
                <a:latin typeface="+mj-ea"/>
                <a:ea typeface="+mj-ea"/>
              </a:rPr>
              <a:t>경제 활성화</a:t>
            </a:r>
            <a:endParaRPr lang="ko-KR" altLang="en-US" sz="2400" b="1" spc="-30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0" name=""/>
          <p:cNvSpPr/>
          <p:nvPr/>
        </p:nvSpPr>
        <p:spPr>
          <a:xfrm>
            <a:off x="6256734" y="2435679"/>
            <a:ext cx="2286000" cy="9933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spc="-300">
                <a:solidFill>
                  <a:srgbClr val="ffffff"/>
                </a:solidFill>
                <a:latin typeface="+mj-ea"/>
                <a:ea typeface="+mj-ea"/>
              </a:rPr>
              <a:t>노동력 해소 </a:t>
            </a:r>
            <a:endParaRPr lang="ko-KR" altLang="en-US" sz="2400" b="1" spc="-30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z="2400" b="1" spc="-300">
                <a:solidFill>
                  <a:srgbClr val="ffffff"/>
                </a:solidFill>
                <a:latin typeface="+mj-ea"/>
                <a:ea typeface="+mj-ea"/>
              </a:rPr>
              <a:t>저출산 해결</a:t>
            </a:r>
            <a:endParaRPr lang="ko-KR" altLang="en-US" sz="2400" b="1" spc="-30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1" name=""/>
          <p:cNvSpPr/>
          <p:nvPr/>
        </p:nvSpPr>
        <p:spPr>
          <a:xfrm>
            <a:off x="9013201" y="2435679"/>
            <a:ext cx="2286000" cy="9933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spc="-300">
                <a:solidFill>
                  <a:srgbClr val="ffffff"/>
                </a:solidFill>
                <a:latin typeface="+mj-ea"/>
                <a:ea typeface="+mj-ea"/>
              </a:rPr>
              <a:t>이미지 상승</a:t>
            </a:r>
            <a:endParaRPr lang="ko-KR" altLang="en-US" sz="2400" b="1" spc="-30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2" name="TextBox 51"/>
          <p:cNvSpPr txBox="1"/>
          <p:nvPr/>
        </p:nvSpPr>
        <p:spPr>
          <a:xfrm>
            <a:off x="767000" y="4097330"/>
            <a:ext cx="2040255" cy="444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b="1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29640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분석 개요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402" y="179134"/>
            <a:ext cx="2122588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최종 목적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506629"/>
            <a:ext cx="2679203" cy="351370"/>
          </a:xfrm>
          <a:prstGeom prst="rect">
            <a:avLst/>
          </a:prstGeom>
        </p:spPr>
      </p:pic>
      <p:grpSp>
        <p:nvGrpSpPr>
          <p:cNvPr id="69" name=""/>
          <p:cNvGrpSpPr/>
          <p:nvPr/>
        </p:nvGrpSpPr>
        <p:grpSpPr>
          <a:xfrm rot="0">
            <a:off x="705908" y="1381446"/>
            <a:ext cx="6853260" cy="2868821"/>
            <a:chOff x="705908" y="1381446"/>
            <a:chExt cx="6853260" cy="2868821"/>
          </a:xfrm>
        </p:grpSpPr>
        <p:pic>
          <p:nvPicPr>
            <p:cNvPr id="6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42999" y="1381446"/>
              <a:ext cx="2016168" cy="2867440"/>
            </a:xfrm>
            <a:prstGeom prst="rect">
              <a:avLst/>
            </a:prstGeom>
          </p:spPr>
        </p:pic>
        <p:pic>
          <p:nvPicPr>
            <p:cNvPr id="68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05908" y="1443566"/>
              <a:ext cx="4694916" cy="2806700"/>
            </a:xfrm>
            <a:prstGeom prst="rect">
              <a:avLst/>
            </a:prstGeom>
          </p:spPr>
        </p:pic>
      </p:grpSp>
      <p:sp>
        <p:nvSpPr>
          <p:cNvPr id="70" name=""/>
          <p:cNvSpPr txBox="1"/>
          <p:nvPr/>
        </p:nvSpPr>
        <p:spPr>
          <a:xfrm>
            <a:off x="1116540" y="4529664"/>
            <a:ext cx="4053418" cy="20692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 b="1"/>
              <a:t>지역별 외국인 필요 인프라 구축</a:t>
            </a:r>
            <a:endParaRPr lang="ko-KR" altLang="en-US" sz="2200" b="1"/>
          </a:p>
          <a:p>
            <a:pPr algn="ctr">
              <a:defRPr/>
            </a:pPr>
            <a:endParaRPr lang="ko-KR" altLang="en-US" sz="1800"/>
          </a:p>
          <a:p>
            <a:pPr algn="ctr">
              <a:defRPr/>
            </a:pPr>
            <a:r>
              <a:rPr lang="ko-KR" altLang="en-US" sz="1800"/>
              <a:t>외국인 지원센터 제안</a:t>
            </a:r>
            <a:endParaRPr lang="ko-KR" altLang="en-US" sz="1800"/>
          </a:p>
          <a:p>
            <a:pPr algn="ctr">
              <a:defRPr/>
            </a:pPr>
            <a:r>
              <a:rPr lang="ko-KR" altLang="en-US" sz="1800"/>
              <a:t>통역사 필요지역 지원제안</a:t>
            </a:r>
            <a:endParaRPr lang="ko-KR" altLang="en-US" sz="1800"/>
          </a:p>
          <a:p>
            <a:pPr algn="ctr">
              <a:defRPr/>
            </a:pPr>
            <a:r>
              <a:rPr lang="ko-KR" altLang="en-US" sz="1800"/>
              <a:t>어학당 센터 제안</a:t>
            </a:r>
            <a:endParaRPr lang="ko-KR" altLang="en-US" sz="1800"/>
          </a:p>
          <a:p>
            <a:pPr algn="ctr">
              <a:defRPr/>
            </a:pPr>
            <a:r>
              <a:rPr lang="ko-KR" altLang="en-US" sz="1800"/>
              <a:t>일자리 센터 제안</a:t>
            </a:r>
            <a:endParaRPr lang="ko-KR" altLang="en-US" sz="1800"/>
          </a:p>
          <a:p>
            <a:pPr algn="ctr">
              <a:defRPr/>
            </a:pPr>
            <a:endParaRPr lang="ko-KR" altLang="en-US" sz="1800"/>
          </a:p>
        </p:txBody>
      </p:sp>
      <p:sp>
        <p:nvSpPr>
          <p:cNvPr id="71" name=""/>
          <p:cNvSpPr txBox="1"/>
          <p:nvPr/>
        </p:nvSpPr>
        <p:spPr>
          <a:xfrm>
            <a:off x="7858124" y="1693333"/>
            <a:ext cx="2614084" cy="3621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72" name=""/>
          <p:cNvSpPr txBox="1"/>
          <p:nvPr/>
        </p:nvSpPr>
        <p:spPr>
          <a:xfrm>
            <a:off x="2940048" y="825499"/>
            <a:ext cx="9223377" cy="391796"/>
          </a:xfrm>
          <a:prstGeom prst="rect">
            <a:avLst/>
          </a:prstGeom>
          <a:gradFill flip="xy" rotWithShape="1">
            <a:gsLst>
              <a:gs pos="93050">
                <a:srgbClr val="f9ffe1">
                  <a:alpha val="100000"/>
                </a:srgbClr>
              </a:gs>
              <a:gs pos="5280">
                <a:srgbClr val="f9fc78">
                  <a:alpha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ln w="9525">
                  <a:solidFill>
                    <a:schemeClr val="accent1"/>
                  </a:solidFill>
                </a:ln>
              </a:rPr>
              <a:t> 외국인 밀도지역을 확인하여 국내 외국인들의 입국 목적에 맞는 인프라 입지 선정</a:t>
            </a:r>
            <a:endParaRPr lang="ko-KR" altLang="en-US" sz="2000" b="1">
              <a:ln w="9525">
                <a:solidFill>
                  <a:schemeClr val="accent1"/>
                </a:solidFill>
              </a:ln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7659156" y="1735665"/>
            <a:ext cx="3757084" cy="3007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 b="1">
                <a:ln w="9525">
                  <a:solidFill>
                    <a:schemeClr val="accent1"/>
                  </a:solidFill>
                </a:ln>
              </a:rPr>
              <a:t>필요에 맞는 인프라 구축 제안</a:t>
            </a:r>
            <a:endParaRPr lang="ko-KR" altLang="en-US" sz="1400" b="1">
              <a:ln w="9525">
                <a:solidFill>
                  <a:schemeClr val="accent1"/>
                </a:solidFill>
              </a:ln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7629524" y="2283881"/>
            <a:ext cx="3757084" cy="725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>
                <a:ln w="9525">
                  <a:solidFill>
                    <a:schemeClr val="accent1"/>
                  </a:solidFill>
                </a:ln>
              </a:rPr>
              <a:t>증가하는 외국인들에 비해 부족한 인프라를 </a:t>
            </a:r>
            <a:endParaRPr lang="ko-KR" altLang="en-US" sz="1400" b="1">
              <a:ln w="9525">
                <a:solidFill>
                  <a:schemeClr val="accent1"/>
                </a:solidFill>
              </a:ln>
            </a:endParaRPr>
          </a:p>
          <a:p>
            <a:pPr>
              <a:defRPr/>
            </a:pPr>
            <a:r>
              <a:rPr lang="ko-KR" altLang="en-US" sz="1400" b="1">
                <a:ln w="9525">
                  <a:solidFill>
                    <a:schemeClr val="accent1"/>
                  </a:solidFill>
                </a:ln>
              </a:rPr>
              <a:t>고려하여 밀집된 지역에 합리적인 인프라 구축 제안</a:t>
            </a:r>
            <a:endParaRPr lang="ko-KR" altLang="en-US" sz="1400" b="1">
              <a:ln w="9525">
                <a:solidFill>
                  <a:schemeClr val="accent1"/>
                </a:solidFill>
              </a:ln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7614710" y="3142031"/>
            <a:ext cx="3757084" cy="1153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>
                <a:ln w="9525">
                  <a:solidFill>
                    <a:schemeClr val="accent1"/>
                  </a:solidFill>
                </a:ln>
              </a:rPr>
              <a:t>o</a:t>
            </a:r>
            <a:r>
              <a:rPr lang="ko-KR" altLang="en-US" sz="1400" b="1">
                <a:ln w="9525">
                  <a:solidFill>
                    <a:schemeClr val="accent1"/>
                  </a:solidFill>
                </a:ln>
              </a:rPr>
              <a:t> 외국인 거주유지</a:t>
            </a:r>
            <a:endParaRPr lang="ko-KR" altLang="en-US" sz="1400" b="1">
              <a:ln w="9525">
                <a:solidFill>
                  <a:schemeClr val="accent1"/>
                </a:solidFill>
              </a:ln>
            </a:endParaRPr>
          </a:p>
          <a:p>
            <a:pPr>
              <a:defRPr/>
            </a:pPr>
            <a:r>
              <a:rPr lang="en-US" altLang="ko-KR" sz="1400" b="1">
                <a:ln w="9525">
                  <a:solidFill>
                    <a:schemeClr val="accent1"/>
                  </a:solidFill>
                </a:ln>
              </a:rPr>
              <a:t>o </a:t>
            </a:r>
            <a:r>
              <a:rPr lang="ko-KR" altLang="en-US" sz="1400" b="1">
                <a:ln w="9525">
                  <a:solidFill>
                    <a:schemeClr val="accent1"/>
                  </a:solidFill>
                </a:ln>
              </a:rPr>
              <a:t>해당 지역 경제활성화</a:t>
            </a:r>
            <a:endParaRPr lang="ko-KR" altLang="en-US" sz="1400" b="1">
              <a:ln w="9525">
                <a:solidFill>
                  <a:schemeClr val="accent1"/>
                </a:solidFill>
              </a:ln>
            </a:endParaRPr>
          </a:p>
          <a:p>
            <a:pPr>
              <a:defRPr/>
            </a:pPr>
            <a:r>
              <a:rPr lang="en-US" altLang="ko-KR" sz="1400" b="1">
                <a:ln w="9525">
                  <a:solidFill>
                    <a:schemeClr val="accent1"/>
                  </a:solidFill>
                </a:ln>
              </a:rPr>
              <a:t>o</a:t>
            </a:r>
            <a:r>
              <a:rPr lang="ko-KR" altLang="en-US" sz="1400" b="1">
                <a:ln w="9525">
                  <a:solidFill>
                    <a:schemeClr val="accent1"/>
                  </a:solidFill>
                </a:ln>
              </a:rPr>
              <a:t> 노동력 해소 </a:t>
            </a:r>
            <a:r>
              <a:rPr lang="en-US" altLang="ko-KR" sz="1400" b="1">
                <a:ln w="9525">
                  <a:solidFill>
                    <a:schemeClr val="accent1"/>
                  </a:solidFill>
                </a:ln>
              </a:rPr>
              <a:t>/</a:t>
            </a:r>
            <a:r>
              <a:rPr lang="ko-KR" altLang="en-US" sz="1400" b="1">
                <a:ln w="9525">
                  <a:solidFill>
                    <a:schemeClr val="accent1"/>
                  </a:solidFill>
                </a:ln>
              </a:rPr>
              <a:t> 저출산 문제 완화</a:t>
            </a:r>
            <a:endParaRPr lang="ko-KR" altLang="en-US" sz="1400" b="1">
              <a:ln w="9525">
                <a:solidFill>
                  <a:schemeClr val="accent1"/>
                </a:solidFill>
              </a:ln>
            </a:endParaRPr>
          </a:p>
          <a:p>
            <a:pPr>
              <a:defRPr/>
            </a:pPr>
            <a:r>
              <a:rPr lang="en-US" altLang="ko-KR" sz="1400" b="1">
                <a:ln w="9525">
                  <a:solidFill>
                    <a:schemeClr val="accent1"/>
                  </a:solidFill>
                </a:ln>
              </a:rPr>
              <a:t>o </a:t>
            </a:r>
            <a:r>
              <a:rPr lang="ko-KR" altLang="en-US" sz="1400" b="1">
                <a:ln w="9525">
                  <a:solidFill>
                    <a:schemeClr val="accent1"/>
                  </a:solidFill>
                </a:ln>
              </a:rPr>
              <a:t>대한민국 이미지 상승</a:t>
            </a:r>
            <a:endParaRPr lang="ko-KR" altLang="en-US" sz="1400" b="1">
              <a:ln w="9525">
                <a:solidFill>
                  <a:schemeClr val="accent1"/>
                </a:solidFill>
              </a:ln>
            </a:endParaRPr>
          </a:p>
          <a:p>
            <a:pPr>
              <a:defRPr/>
            </a:pPr>
            <a:r>
              <a:rPr lang="en-US" altLang="ko-KR" sz="1400" b="1">
                <a:ln w="9525">
                  <a:solidFill>
                    <a:schemeClr val="accent1"/>
                  </a:solidFill>
                </a:ln>
              </a:rPr>
              <a:t> </a:t>
            </a:r>
            <a:endParaRPr lang="en-US" altLang="ko-KR" sz="1400" b="1">
              <a:ln w="9525">
                <a:solidFill>
                  <a:schemeClr val="accent1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51960" y="2875002"/>
            <a:ext cx="3688080" cy="1095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bg1"/>
                </a:solidFill>
                <a:latin typeface="+mj-ea"/>
                <a:ea typeface="+mj-ea"/>
              </a:rPr>
              <a:t>분석 과정</a:t>
            </a: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39796" y="6445229"/>
            <a:ext cx="2252203" cy="412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6223397" y="1303407"/>
            <a:ext cx="2811065" cy="5405590"/>
          </a:xfrm>
          <a:prstGeom prst="rect">
            <a:avLst/>
          </a:prstGeom>
          <a:solidFill>
            <a:srgbClr val="dfe6f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dk1"/>
                </a:solidFill>
              </a:rPr>
              <a:t>핵심 지표</a:t>
            </a:r>
            <a:endParaRPr lang="ko-KR" altLang="en-US" sz="24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구별 외국인 인구 밀도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및 구별 입국 목적 데이터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구별 필요한 인프라 및 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현재 상황 지수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en-US" altLang="ko-KR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2400" b="1">
                <a:solidFill>
                  <a:schemeClr val="dk1"/>
                </a:solidFill>
              </a:rPr>
              <a:t>분석</a:t>
            </a:r>
            <a:endParaRPr lang="ko-KR" altLang="en-US" sz="24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직접 </a:t>
            </a:r>
            <a:r>
              <a:rPr lang="en-US" altLang="ko-KR" sz="1600" b="1">
                <a:solidFill>
                  <a:schemeClr val="dk1"/>
                </a:solidFill>
              </a:rPr>
              <a:t>vs </a:t>
            </a:r>
            <a:r>
              <a:rPr lang="ko-KR" altLang="en-US" sz="1600" b="1">
                <a:solidFill>
                  <a:schemeClr val="dk1"/>
                </a:solidFill>
              </a:rPr>
              <a:t>머신러닝 사용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인프라가 부족한 구 분석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외국인이 밀집 지역 분석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동들의 위치 평균값 계산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인프라 시설 선정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600" b="1">
                <a:solidFill>
                  <a:schemeClr val="dk1"/>
                </a:solidFill>
              </a:rPr>
              <a:t>K-means</a:t>
            </a:r>
            <a:r>
              <a:rPr lang="ko-KR" altLang="en-US" sz="1600" b="1">
                <a:solidFill>
                  <a:schemeClr val="dk1"/>
                </a:solidFill>
              </a:rPr>
              <a:t> 사용하여 분석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서울시 구역내 인접역의 거리</a:t>
            </a:r>
            <a:r>
              <a:rPr lang="en-US" altLang="ko-KR" sz="1600" b="1">
                <a:solidFill>
                  <a:schemeClr val="dk1"/>
                </a:solidFill>
              </a:rPr>
              <a:t>,</a:t>
            </a:r>
            <a:r>
              <a:rPr lang="ko-KR" altLang="en-US" sz="1600" b="1">
                <a:solidFill>
                  <a:schemeClr val="dk1"/>
                </a:solidFill>
              </a:rPr>
              <a:t> 인원수를 목적변수로 하여 최적의 좌표를 탐색 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br>
              <a:rPr lang="ko-KR" altLang="en-US" sz="1600" b="1">
                <a:solidFill>
                  <a:schemeClr val="dk1"/>
                </a:solidFill>
              </a:rPr>
            </a:br>
            <a:endParaRPr lang="ko-KR" altLang="en-US" sz="1600" b="1">
              <a:solidFill>
                <a:schemeClr val="dk1"/>
              </a:solidFill>
            </a:endParaRPr>
          </a:p>
        </p:txBody>
      </p:sp>
      <p:sp>
        <p:nvSpPr>
          <p:cNvPr id="75" name=""/>
          <p:cNvSpPr/>
          <p:nvPr/>
        </p:nvSpPr>
        <p:spPr>
          <a:xfrm>
            <a:off x="132159" y="946547"/>
            <a:ext cx="2951559" cy="541734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29640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분석 과정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43150"/>
            <a:ext cx="3484663" cy="695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활용계획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2796" y="6452200"/>
            <a:ext cx="2679204" cy="405798"/>
          </a:xfrm>
          <a:prstGeom prst="rect">
            <a:avLst/>
          </a:prstGeom>
        </p:spPr>
      </p:pic>
      <p:sp>
        <p:nvSpPr>
          <p:cNvPr id="67" name=""/>
          <p:cNvSpPr/>
          <p:nvPr/>
        </p:nvSpPr>
        <p:spPr>
          <a:xfrm>
            <a:off x="136922" y="946546"/>
            <a:ext cx="2958703" cy="381000"/>
          </a:xfrm>
          <a:prstGeom prst="rect">
            <a:avLst/>
          </a:prstGeom>
          <a:solidFill>
            <a:srgbClr val="3057b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900" b="1"/>
              <a:t>데이터 수집</a:t>
            </a:r>
            <a:endParaRPr lang="ko-KR" altLang="en-US" sz="1900" b="1"/>
          </a:p>
        </p:txBody>
      </p:sp>
      <p:sp>
        <p:nvSpPr>
          <p:cNvPr id="70" name=""/>
          <p:cNvSpPr/>
          <p:nvPr/>
        </p:nvSpPr>
        <p:spPr>
          <a:xfrm>
            <a:off x="6229350" y="927497"/>
            <a:ext cx="2809874" cy="381000"/>
          </a:xfrm>
          <a:prstGeom prst="rect">
            <a:avLst/>
          </a:prstGeom>
          <a:solidFill>
            <a:srgbClr val="3057b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데이터 분석 및 핵심지표</a:t>
            </a:r>
            <a:endParaRPr lang="ko-KR" altLang="en-US" b="1"/>
          </a:p>
        </p:txBody>
      </p:sp>
      <p:sp>
        <p:nvSpPr>
          <p:cNvPr id="72" name=""/>
          <p:cNvSpPr/>
          <p:nvPr/>
        </p:nvSpPr>
        <p:spPr>
          <a:xfrm>
            <a:off x="9149953" y="925115"/>
            <a:ext cx="2815828" cy="381000"/>
          </a:xfrm>
          <a:prstGeom prst="rect">
            <a:avLst/>
          </a:prstGeom>
          <a:solidFill>
            <a:srgbClr val="3057b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인프라 구축제안</a:t>
            </a:r>
            <a:endParaRPr lang="ko-KR" altLang="en-US" b="1"/>
          </a:p>
        </p:txBody>
      </p:sp>
      <p:sp>
        <p:nvSpPr>
          <p:cNvPr id="78" name=""/>
          <p:cNvSpPr/>
          <p:nvPr/>
        </p:nvSpPr>
        <p:spPr>
          <a:xfrm>
            <a:off x="141684" y="1300162"/>
            <a:ext cx="2930128" cy="5386727"/>
          </a:xfrm>
          <a:prstGeom prst="rect">
            <a:avLst/>
          </a:prstGeom>
          <a:solidFill>
            <a:srgbClr val="dfe6f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등록외국인 현황 데이터셋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연령별 </a:t>
            </a:r>
            <a:r>
              <a:rPr lang="en-US" altLang="ko-KR" sz="1600" b="1">
                <a:solidFill>
                  <a:schemeClr val="dk1"/>
                </a:solidFill>
              </a:rPr>
              <a:t>/</a:t>
            </a:r>
            <a:r>
              <a:rPr lang="ko-KR" altLang="en-US" sz="1600" b="1">
                <a:solidFill>
                  <a:schemeClr val="dk1"/>
                </a:solidFill>
              </a:rPr>
              <a:t> 동 인구수 데이터셋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외국인 인구 구별 및 입국 목적유형 데이터셋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읍면동별</a:t>
            </a:r>
            <a:r>
              <a:rPr lang="en-US" altLang="ko-KR" sz="1600" b="1">
                <a:solidFill>
                  <a:schemeClr val="dk1"/>
                </a:solidFill>
              </a:rPr>
              <a:t>_</a:t>
            </a:r>
            <a:r>
              <a:rPr lang="ko-KR" altLang="en-US" sz="1600" b="1">
                <a:solidFill>
                  <a:schemeClr val="dk1"/>
                </a:solidFill>
              </a:rPr>
              <a:t>유형</a:t>
            </a:r>
            <a:r>
              <a:rPr lang="en-US" altLang="ko-KR" sz="1600" b="1">
                <a:solidFill>
                  <a:schemeClr val="dk1"/>
                </a:solidFill>
              </a:rPr>
              <a:t>_</a:t>
            </a:r>
            <a:r>
              <a:rPr lang="ko-KR" altLang="en-US" sz="1600" b="1">
                <a:solidFill>
                  <a:schemeClr val="dk1"/>
                </a:solidFill>
              </a:rPr>
              <a:t>주민현황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데이터셋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행정</a:t>
            </a:r>
            <a:r>
              <a:rPr lang="en-US" altLang="ko-KR" sz="1600" b="1">
                <a:solidFill>
                  <a:schemeClr val="dk1"/>
                </a:solidFill>
              </a:rPr>
              <a:t>_</a:t>
            </a:r>
            <a:r>
              <a:rPr lang="ko-KR" altLang="en-US" sz="1600" b="1">
                <a:solidFill>
                  <a:schemeClr val="dk1"/>
                </a:solidFill>
              </a:rPr>
              <a:t>법정동 중심좌표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데이터셋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서울시 외국인 주민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지원시설 데이터셋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서울지역 인구 데이터셋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지하철 </a:t>
            </a:r>
            <a:r>
              <a:rPr lang="en-US" altLang="ko-KR" sz="1600" b="1">
                <a:solidFill>
                  <a:schemeClr val="dk1"/>
                </a:solidFill>
              </a:rPr>
              <a:t>/</a:t>
            </a:r>
            <a:r>
              <a:rPr lang="ko-KR" altLang="en-US" sz="1600" b="1">
                <a:solidFill>
                  <a:schemeClr val="dk1"/>
                </a:solidFill>
              </a:rPr>
              <a:t> 정류장 데이터셋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</p:txBody>
      </p:sp>
      <p:sp>
        <p:nvSpPr>
          <p:cNvPr id="80" name=""/>
          <p:cNvSpPr/>
          <p:nvPr/>
        </p:nvSpPr>
        <p:spPr>
          <a:xfrm>
            <a:off x="3161110" y="927496"/>
            <a:ext cx="2934889" cy="381000"/>
          </a:xfrm>
          <a:prstGeom prst="rect">
            <a:avLst/>
          </a:prstGeom>
          <a:solidFill>
            <a:srgbClr val="3057b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/>
              <a:t>데이터  전처리</a:t>
            </a:r>
            <a:endParaRPr lang="ko-KR" altLang="en-US" sz="1900" b="1"/>
          </a:p>
        </p:txBody>
      </p:sp>
      <p:sp>
        <p:nvSpPr>
          <p:cNvPr id="82" name=""/>
          <p:cNvSpPr/>
          <p:nvPr/>
        </p:nvSpPr>
        <p:spPr>
          <a:xfrm>
            <a:off x="3156347" y="1290637"/>
            <a:ext cx="2930128" cy="5371123"/>
          </a:xfrm>
          <a:prstGeom prst="rect">
            <a:avLst/>
          </a:prstGeom>
          <a:solidFill>
            <a:srgbClr val="dfe6f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 </a:t>
            </a:r>
            <a:r>
              <a:rPr lang="en-US" altLang="ko-KR" sz="1600" b="1">
                <a:solidFill>
                  <a:schemeClr val="dk1"/>
                </a:solidFill>
              </a:rPr>
              <a:t>O </a:t>
            </a:r>
            <a:r>
              <a:rPr lang="ko-KR" altLang="en-US" sz="1600" b="1">
                <a:solidFill>
                  <a:schemeClr val="dk1"/>
                </a:solidFill>
              </a:rPr>
              <a:t>외국인 인구 밀도 집계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 </a:t>
            </a:r>
            <a:r>
              <a:rPr lang="en-US" altLang="ko-KR" sz="1600" b="1">
                <a:solidFill>
                  <a:schemeClr val="dk1"/>
                </a:solidFill>
              </a:rPr>
              <a:t>O </a:t>
            </a:r>
            <a:r>
              <a:rPr lang="ko-KR" altLang="en-US" sz="1600" b="1">
                <a:solidFill>
                  <a:schemeClr val="dk1"/>
                </a:solidFill>
              </a:rPr>
              <a:t>국가별 인구 밀도 집계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  </a:t>
            </a:r>
            <a:r>
              <a:rPr lang="en-US" altLang="ko-KR" sz="1600" b="1">
                <a:solidFill>
                  <a:schemeClr val="dk1"/>
                </a:solidFill>
              </a:rPr>
              <a:t>O </a:t>
            </a:r>
            <a:r>
              <a:rPr lang="ko-KR" altLang="en-US" sz="1600" b="1">
                <a:solidFill>
                  <a:schemeClr val="dk1"/>
                </a:solidFill>
              </a:rPr>
              <a:t>구 단위 인구 밀도 집계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600" b="1">
                <a:solidFill>
                  <a:schemeClr val="dk1"/>
                </a:solidFill>
              </a:rPr>
              <a:t>O </a:t>
            </a:r>
            <a:r>
              <a:rPr lang="ko-KR" altLang="en-US" sz="1600" b="1">
                <a:solidFill>
                  <a:schemeClr val="dk1"/>
                </a:solidFill>
              </a:rPr>
              <a:t>외국인 지원센터 집계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en-US" altLang="ko-KR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600" b="1">
                <a:solidFill>
                  <a:schemeClr val="dk1"/>
                </a:solidFill>
              </a:rPr>
              <a:t>O</a:t>
            </a:r>
            <a:r>
              <a:rPr lang="ko-KR" altLang="en-US" sz="1600" b="1">
                <a:solidFill>
                  <a:schemeClr val="dk1"/>
                </a:solidFill>
              </a:rPr>
              <a:t> 지역 인프라 집계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600" b="1">
                <a:solidFill>
                  <a:schemeClr val="dk1"/>
                </a:solidFill>
              </a:rPr>
              <a:t>O</a:t>
            </a:r>
            <a:r>
              <a:rPr lang="ko-KR" altLang="en-US" sz="1600" b="1">
                <a:solidFill>
                  <a:schemeClr val="dk1"/>
                </a:solidFill>
              </a:rPr>
              <a:t> 그래프 및 지도활용 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목적 전처리</a:t>
            </a:r>
            <a:endParaRPr lang="ko-KR" altLang="en-US" sz="16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 b="1">
              <a:solidFill>
                <a:schemeClr val="dk1"/>
              </a:solidFill>
            </a:endParaRPr>
          </a:p>
        </p:txBody>
      </p:sp>
      <p:sp>
        <p:nvSpPr>
          <p:cNvPr id="79" name=""/>
          <p:cNvSpPr/>
          <p:nvPr/>
        </p:nvSpPr>
        <p:spPr>
          <a:xfrm>
            <a:off x="2815828" y="3429000"/>
            <a:ext cx="595312" cy="45839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3" name=""/>
          <p:cNvSpPr/>
          <p:nvPr/>
        </p:nvSpPr>
        <p:spPr>
          <a:xfrm>
            <a:off x="5926931" y="3429000"/>
            <a:ext cx="595312" cy="45839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"/>
          <p:cNvSpPr/>
          <p:nvPr/>
        </p:nvSpPr>
        <p:spPr>
          <a:xfrm>
            <a:off x="9171817" y="1303406"/>
            <a:ext cx="2791582" cy="5405591"/>
          </a:xfrm>
          <a:prstGeom prst="rect">
            <a:avLst/>
          </a:prstGeom>
          <a:solidFill>
            <a:srgbClr val="dfe6f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dk1"/>
                </a:solidFill>
              </a:rPr>
              <a:t>입국 목적별 인프라 </a:t>
            </a:r>
            <a:endParaRPr lang="ko-KR" altLang="en-US" sz="24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2400" b="1">
                <a:solidFill>
                  <a:schemeClr val="dk1"/>
                </a:solidFill>
              </a:rPr>
              <a:t>구축 제안 선정</a:t>
            </a:r>
            <a:endParaRPr lang="ko-KR" altLang="en-US" sz="24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20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2000" b="1">
              <a:solidFill>
                <a:schemeClr val="dk1"/>
              </a:solidFill>
            </a:endParaRPr>
          </a:p>
        </p:txBody>
      </p:sp>
      <p:sp>
        <p:nvSpPr>
          <p:cNvPr id="84" name=""/>
          <p:cNvSpPr/>
          <p:nvPr/>
        </p:nvSpPr>
        <p:spPr>
          <a:xfrm>
            <a:off x="8790384" y="3448050"/>
            <a:ext cx="595312" cy="45839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1110</ep:Words>
  <ep:PresentationFormat>와이드스크린</ep:PresentationFormat>
  <ep:Paragraphs>401</ep:Paragraphs>
  <ep:Slides>40</ep:Slides>
  <ep:Notes>36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2022-08-02T00:37:12.000</dcterms:created>
  <dc:creator>Yu Saebyeol</dc:creator>
  <cp:lastModifiedBy>alstj</cp:lastModifiedBy>
  <dcterms:modified xsi:type="dcterms:W3CDTF">2023-12-05T15:20:56.282</dcterms:modified>
  <cp:revision>185</cp:revision>
  <dc:title>PowerPoint 프레젠테이션</dc:title>
  <cp:version>1000.0000.01</cp:version>
</cp:coreProperties>
</file>